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rlow SemiCondensed" charset="1" panose="00000506000000000000"/>
      <p:regular r:id="rId10"/>
    </p:embeddedFont>
    <p:embeddedFont>
      <p:font typeface="Barlow SemiCondensed Bold" charset="1" panose="00000806000000000000"/>
      <p:regular r:id="rId11"/>
    </p:embeddedFont>
    <p:embeddedFont>
      <p:font typeface="Barlow SemiCondensed Italics" charset="1" panose="00000506000000000000"/>
      <p:regular r:id="rId12"/>
    </p:embeddedFont>
    <p:embeddedFont>
      <p:font typeface="Barlow SemiCondensed Bold Italics" charset="1" panose="00000806000000000000"/>
      <p:regular r:id="rId13"/>
    </p:embeddedFont>
    <p:embeddedFont>
      <p:font typeface="Barlow SemiCondensed Thin" charset="1" panose="00000306000000000000"/>
      <p:regular r:id="rId14"/>
    </p:embeddedFont>
    <p:embeddedFont>
      <p:font typeface="Barlow SemiCondensed Thin Italics" charset="1" panose="00000306000000000000"/>
      <p:regular r:id="rId15"/>
    </p:embeddedFont>
    <p:embeddedFont>
      <p:font typeface="Barlow SemiCondensed Medium" charset="1" panose="00000606000000000000"/>
      <p:regular r:id="rId16"/>
    </p:embeddedFont>
    <p:embeddedFont>
      <p:font typeface="Barlow SemiCondensed Medium Italics" charset="1" panose="00000606000000000000"/>
      <p:regular r:id="rId17"/>
    </p:embeddedFont>
    <p:embeddedFont>
      <p:font typeface="Barlow SemiCondensed Semi-Bold" charset="1" panose="00000706000000000000"/>
      <p:regular r:id="rId18"/>
    </p:embeddedFont>
    <p:embeddedFont>
      <p:font typeface="Barlow SemiCondensed Semi-Bold Italics" charset="1" panose="00000706000000000000"/>
      <p:regular r:id="rId19"/>
    </p:embeddedFont>
    <p:embeddedFont>
      <p:font typeface="Barlow SemiCondensed Heavy" charset="1" panose="00000A06000000000000"/>
      <p:regular r:id="rId20"/>
    </p:embeddedFont>
    <p:embeddedFont>
      <p:font typeface="Barlow SemiCondensed Heavy Italics" charset="1" panose="00000A06000000000000"/>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Italics" charset="1" panose="00000500000000000000"/>
      <p:regular r:id="rId24"/>
    </p:embeddedFont>
    <p:embeddedFont>
      <p:font typeface="Montserrat Bold Italics" charset="1" panose="00000800000000000000"/>
      <p:regular r:id="rId25"/>
    </p:embeddedFont>
    <p:embeddedFont>
      <p:font typeface="Montserrat Thin" charset="1" panose="00000300000000000000"/>
      <p:regular r:id="rId26"/>
    </p:embeddedFont>
    <p:embeddedFont>
      <p:font typeface="Montserrat Thin Italics" charset="1" panose="00000300000000000000"/>
      <p:regular r:id="rId27"/>
    </p:embeddedFont>
    <p:embeddedFont>
      <p:font typeface="Montserrat Extra-Light" charset="1" panose="00000300000000000000"/>
      <p:regular r:id="rId28"/>
    </p:embeddedFont>
    <p:embeddedFont>
      <p:font typeface="Montserrat Extra-Light Italics" charset="1" panose="00000300000000000000"/>
      <p:regular r:id="rId29"/>
    </p:embeddedFont>
    <p:embeddedFont>
      <p:font typeface="Montserrat Light" charset="1" panose="00000400000000000000"/>
      <p:regular r:id="rId30"/>
    </p:embeddedFont>
    <p:embeddedFont>
      <p:font typeface="Montserrat Light Italics" charset="1" panose="00000400000000000000"/>
      <p:regular r:id="rId31"/>
    </p:embeddedFont>
    <p:embeddedFont>
      <p:font typeface="Montserrat Medium" charset="1" panose="00000600000000000000"/>
      <p:regular r:id="rId32"/>
    </p:embeddedFont>
    <p:embeddedFont>
      <p:font typeface="Montserrat Medium Italics" charset="1" panose="00000600000000000000"/>
      <p:regular r:id="rId33"/>
    </p:embeddedFont>
    <p:embeddedFont>
      <p:font typeface="Montserrat Semi-Bold" charset="1" panose="00000700000000000000"/>
      <p:regular r:id="rId34"/>
    </p:embeddedFont>
    <p:embeddedFont>
      <p:font typeface="Montserrat Semi-Bold Italics" charset="1" panose="00000700000000000000"/>
      <p:regular r:id="rId35"/>
    </p:embeddedFont>
    <p:embeddedFont>
      <p:font typeface="Montserrat Ultra-Bold" charset="1" panose="00000900000000000000"/>
      <p:regular r:id="rId36"/>
    </p:embeddedFont>
    <p:embeddedFont>
      <p:font typeface="Montserrat Ultra-Bold Italics" charset="1" panose="00000900000000000000"/>
      <p:regular r:id="rId37"/>
    </p:embeddedFont>
    <p:embeddedFont>
      <p:font typeface="Montserrat Heavy" charset="1" panose="00000A00000000000000"/>
      <p:regular r:id="rId38"/>
    </p:embeddedFont>
    <p:embeddedFont>
      <p:font typeface="Montserrat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https://www.canva.com/design/DAF13leG-bg/_GV_n89wIeDbOZkRVVHIvw/edit"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27.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0.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21" r="0" b="-1897"/>
            </a:stretch>
          </a:blipFill>
        </p:spPr>
      </p:sp>
      <p:sp>
        <p:nvSpPr>
          <p:cNvPr name="AutoShape 3" id="3"/>
          <p:cNvSpPr/>
          <p:nvPr/>
        </p:nvSpPr>
        <p:spPr>
          <a:xfrm rot="1797564">
            <a:off x="10899657" y="-2694996"/>
            <a:ext cx="4785227" cy="16273839"/>
          </a:xfrm>
          <a:prstGeom prst="rect">
            <a:avLst/>
          </a:prstGeom>
          <a:solidFill>
            <a:srgbClr val="CF152B"/>
          </a:solidFill>
        </p:spPr>
      </p:sp>
      <p:grpSp>
        <p:nvGrpSpPr>
          <p:cNvPr name="Group 4" id="4"/>
          <p:cNvGrpSpPr/>
          <p:nvPr/>
        </p:nvGrpSpPr>
        <p:grpSpPr>
          <a:xfrm rot="0">
            <a:off x="10826068" y="1322841"/>
            <a:ext cx="6084701" cy="608470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6" id="6"/>
          <p:cNvSpPr/>
          <p:nvPr/>
        </p:nvSpPr>
        <p:spPr>
          <a:xfrm flipH="false" flipV="false" rot="0">
            <a:off x="12064365" y="0"/>
            <a:ext cx="6223635" cy="10287000"/>
          </a:xfrm>
          <a:custGeom>
            <a:avLst/>
            <a:gdLst/>
            <a:ahLst/>
            <a:cxnLst/>
            <a:rect r="r" b="b" t="t" l="l"/>
            <a:pathLst>
              <a:path h="10287000" w="6223635">
                <a:moveTo>
                  <a:pt x="0" y="0"/>
                </a:moveTo>
                <a:lnTo>
                  <a:pt x="6223635" y="0"/>
                </a:lnTo>
                <a:lnTo>
                  <a:pt x="6223635"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14586779" y="8625205"/>
            <a:ext cx="2672521" cy="657225"/>
            <a:chOff x="0" y="0"/>
            <a:chExt cx="3439255" cy="845780"/>
          </a:xfrm>
        </p:grpSpPr>
        <p:sp>
          <p:nvSpPr>
            <p:cNvPr name="Freeform 8" id="8"/>
            <p:cNvSpPr/>
            <p:nvPr/>
          </p:nvSpPr>
          <p:spPr>
            <a:xfrm flipH="false" flipV="false" rot="0">
              <a:off x="0" y="0"/>
              <a:ext cx="3439255" cy="845780"/>
            </a:xfrm>
            <a:custGeom>
              <a:avLst/>
              <a:gdLst/>
              <a:ahLst/>
              <a:cxnLst/>
              <a:rect r="r" b="b" t="t" l="l"/>
              <a:pathLst>
                <a:path h="845780" w="3439255">
                  <a:moveTo>
                    <a:pt x="3314795" y="845780"/>
                  </a:moveTo>
                  <a:lnTo>
                    <a:pt x="124460" y="845780"/>
                  </a:lnTo>
                  <a:cubicBezTo>
                    <a:pt x="55880" y="845780"/>
                    <a:pt x="0" y="789900"/>
                    <a:pt x="0" y="721320"/>
                  </a:cubicBezTo>
                  <a:lnTo>
                    <a:pt x="0" y="124460"/>
                  </a:lnTo>
                  <a:cubicBezTo>
                    <a:pt x="0" y="55880"/>
                    <a:pt x="55880" y="0"/>
                    <a:pt x="124460" y="0"/>
                  </a:cubicBezTo>
                  <a:lnTo>
                    <a:pt x="3314795" y="0"/>
                  </a:lnTo>
                  <a:cubicBezTo>
                    <a:pt x="3383375" y="0"/>
                    <a:pt x="3439255" y="55880"/>
                    <a:pt x="3439255" y="124460"/>
                  </a:cubicBezTo>
                  <a:lnTo>
                    <a:pt x="3439255" y="721320"/>
                  </a:lnTo>
                  <a:cubicBezTo>
                    <a:pt x="3439255" y="789900"/>
                    <a:pt x="3383375" y="845780"/>
                    <a:pt x="3314795" y="845780"/>
                  </a:cubicBezTo>
                  <a:close/>
                </a:path>
              </a:pathLst>
            </a:custGeom>
            <a:solidFill>
              <a:srgbClr val="FFFFFF"/>
            </a:solidFill>
          </p:spPr>
        </p:sp>
      </p:grpSp>
      <p:grpSp>
        <p:nvGrpSpPr>
          <p:cNvPr name="Group 9" id="9"/>
          <p:cNvGrpSpPr/>
          <p:nvPr/>
        </p:nvGrpSpPr>
        <p:grpSpPr>
          <a:xfrm rot="0">
            <a:off x="16697525" y="8720316"/>
            <a:ext cx="466721" cy="467003"/>
            <a:chOff x="0" y="0"/>
            <a:chExt cx="845270" cy="845780"/>
          </a:xfrm>
        </p:grpSpPr>
        <p:sp>
          <p:nvSpPr>
            <p:cNvPr name="Freeform 10" id="10"/>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CF152B"/>
            </a:solidFill>
          </p:spPr>
        </p:sp>
      </p:grpSp>
      <p:sp>
        <p:nvSpPr>
          <p:cNvPr name="Freeform 11" id="11"/>
          <p:cNvSpPr/>
          <p:nvPr/>
        </p:nvSpPr>
        <p:spPr>
          <a:xfrm flipH="false" flipV="false" rot="0">
            <a:off x="16877458" y="8853368"/>
            <a:ext cx="122046" cy="200900"/>
          </a:xfrm>
          <a:custGeom>
            <a:avLst/>
            <a:gdLst/>
            <a:ahLst/>
            <a:cxnLst/>
            <a:rect r="r" b="b" t="t" l="l"/>
            <a:pathLst>
              <a:path h="200900" w="122046">
                <a:moveTo>
                  <a:pt x="0" y="0"/>
                </a:moveTo>
                <a:lnTo>
                  <a:pt x="122046" y="0"/>
                </a:lnTo>
                <a:lnTo>
                  <a:pt x="122046" y="200899"/>
                </a:lnTo>
                <a:lnTo>
                  <a:pt x="0" y="200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38092"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1058725" y="571122"/>
            <a:ext cx="1480401" cy="457578"/>
          </a:xfrm>
          <a:custGeom>
            <a:avLst/>
            <a:gdLst/>
            <a:ahLst/>
            <a:cxnLst/>
            <a:rect r="r" b="b" t="t" l="l"/>
            <a:pathLst>
              <a:path h="457578" w="1480401">
                <a:moveTo>
                  <a:pt x="0" y="0"/>
                </a:moveTo>
                <a:lnTo>
                  <a:pt x="1480400" y="0"/>
                </a:lnTo>
                <a:lnTo>
                  <a:pt x="1480400" y="457578"/>
                </a:lnTo>
                <a:lnTo>
                  <a:pt x="0" y="4575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7155893" y="8965014"/>
            <a:ext cx="2591151" cy="634832"/>
          </a:xfrm>
          <a:custGeom>
            <a:avLst/>
            <a:gdLst/>
            <a:ahLst/>
            <a:cxnLst/>
            <a:rect r="r" b="b" t="t" l="l"/>
            <a:pathLst>
              <a:path h="634832" w="2591151">
                <a:moveTo>
                  <a:pt x="0" y="0"/>
                </a:moveTo>
                <a:lnTo>
                  <a:pt x="2591151" y="0"/>
                </a:lnTo>
                <a:lnTo>
                  <a:pt x="2591151" y="634832"/>
                </a:lnTo>
                <a:lnTo>
                  <a:pt x="0" y="6348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15" id="15"/>
          <p:cNvSpPr/>
          <p:nvPr/>
        </p:nvSpPr>
        <p:spPr>
          <a:xfrm rot="1797564">
            <a:off x="-831763" y="-1029256"/>
            <a:ext cx="1506771" cy="2949677"/>
          </a:xfrm>
          <a:prstGeom prst="rect">
            <a:avLst/>
          </a:prstGeom>
          <a:solidFill>
            <a:srgbClr val="CF152B"/>
          </a:solidFill>
        </p:spPr>
      </p:sp>
      <p:sp>
        <p:nvSpPr>
          <p:cNvPr name="TextBox 16" id="16"/>
          <p:cNvSpPr txBox="true"/>
          <p:nvPr/>
        </p:nvSpPr>
        <p:spPr>
          <a:xfrm rot="0">
            <a:off x="1100683" y="2724124"/>
            <a:ext cx="4037944" cy="2717800"/>
          </a:xfrm>
          <a:prstGeom prst="rect">
            <a:avLst/>
          </a:prstGeom>
        </p:spPr>
        <p:txBody>
          <a:bodyPr anchor="t" rtlCol="false" tIns="0" lIns="0" bIns="0" rIns="0">
            <a:spAutoFit/>
          </a:bodyPr>
          <a:lstStyle/>
          <a:p>
            <a:pPr>
              <a:lnSpc>
                <a:spcPts val="20899"/>
              </a:lnSpc>
            </a:pPr>
            <a:r>
              <a:rPr lang="en-US" sz="18999">
                <a:solidFill>
                  <a:srgbClr val="FFFFFF"/>
                </a:solidFill>
                <a:latin typeface="Barlow SemiCondensed Bold"/>
              </a:rPr>
              <a:t>FUT</a:t>
            </a:r>
          </a:p>
        </p:txBody>
      </p:sp>
      <p:sp>
        <p:nvSpPr>
          <p:cNvPr name="TextBox 17" id="17"/>
          <p:cNvSpPr txBox="true"/>
          <p:nvPr/>
        </p:nvSpPr>
        <p:spPr>
          <a:xfrm rot="0">
            <a:off x="4686695" y="2724124"/>
            <a:ext cx="9725385" cy="2717800"/>
          </a:xfrm>
          <a:prstGeom prst="rect">
            <a:avLst/>
          </a:prstGeom>
        </p:spPr>
        <p:txBody>
          <a:bodyPr anchor="t" rtlCol="false" tIns="0" lIns="0" bIns="0" rIns="0">
            <a:spAutoFit/>
          </a:bodyPr>
          <a:lstStyle/>
          <a:p>
            <a:pPr>
              <a:lnSpc>
                <a:spcPts val="20899"/>
              </a:lnSpc>
            </a:pPr>
            <a:r>
              <a:rPr lang="en-US" sz="18999">
                <a:solidFill>
                  <a:srgbClr val="CF152B"/>
                </a:solidFill>
                <a:latin typeface="Barlow SemiCondensed Bold"/>
              </a:rPr>
              <a:t>APP</a:t>
            </a:r>
          </a:p>
        </p:txBody>
      </p:sp>
      <p:sp>
        <p:nvSpPr>
          <p:cNvPr name="TextBox 18" id="18"/>
          <p:cNvSpPr txBox="true"/>
          <p:nvPr/>
        </p:nvSpPr>
        <p:spPr>
          <a:xfrm rot="0">
            <a:off x="1310855" y="5183628"/>
            <a:ext cx="8085021" cy="449917"/>
          </a:xfrm>
          <a:prstGeom prst="rect">
            <a:avLst/>
          </a:prstGeom>
        </p:spPr>
        <p:txBody>
          <a:bodyPr anchor="t" rtlCol="false" tIns="0" lIns="0" bIns="0" rIns="0">
            <a:spAutoFit/>
          </a:bodyPr>
          <a:lstStyle/>
          <a:p>
            <a:pPr>
              <a:lnSpc>
                <a:spcPts val="3772"/>
              </a:lnSpc>
            </a:pPr>
            <a:r>
              <a:rPr lang="en-US" sz="2514">
                <a:solidFill>
                  <a:srgbClr val="FFFFFF"/>
                </a:solidFill>
                <a:latin typeface="Montserrat"/>
              </a:rPr>
              <a:t>GERENCIADOR DE CLUBES DE FUTEBOL</a:t>
            </a:r>
          </a:p>
        </p:txBody>
      </p:sp>
      <p:sp>
        <p:nvSpPr>
          <p:cNvPr name="TextBox 19" id="19"/>
          <p:cNvSpPr txBox="true"/>
          <p:nvPr/>
        </p:nvSpPr>
        <p:spPr>
          <a:xfrm rot="0">
            <a:off x="1860266" y="1201492"/>
            <a:ext cx="2336257"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futAPP</a:t>
            </a:r>
          </a:p>
        </p:txBody>
      </p:sp>
      <p:sp>
        <p:nvSpPr>
          <p:cNvPr name="TextBox 20" id="20"/>
          <p:cNvSpPr txBox="true"/>
          <p:nvPr/>
        </p:nvSpPr>
        <p:spPr>
          <a:xfrm rot="0">
            <a:off x="14733740" y="8754887"/>
            <a:ext cx="1963446" cy="356235"/>
          </a:xfrm>
          <a:prstGeom prst="rect">
            <a:avLst/>
          </a:prstGeom>
        </p:spPr>
        <p:txBody>
          <a:bodyPr anchor="t" rtlCol="false" tIns="0" lIns="0" bIns="0" rIns="0">
            <a:spAutoFit/>
          </a:bodyPr>
          <a:lstStyle/>
          <a:p>
            <a:pPr algn="ctr">
              <a:lnSpc>
                <a:spcPts val="2940"/>
              </a:lnSpc>
            </a:pPr>
            <a:r>
              <a:rPr lang="en-US" sz="2100">
                <a:solidFill>
                  <a:srgbClr val="221E52"/>
                </a:solidFill>
                <a:latin typeface="Montserrat Bold"/>
              </a:rPr>
              <a:t>Equipe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94170" y="5037440"/>
            <a:ext cx="26276341" cy="8808329"/>
          </a:xfrm>
          <a:custGeom>
            <a:avLst/>
            <a:gdLst/>
            <a:ahLst/>
            <a:cxnLst/>
            <a:rect r="r" b="b" t="t" l="l"/>
            <a:pathLst>
              <a:path h="8808329" w="26276341">
                <a:moveTo>
                  <a:pt x="0" y="0"/>
                </a:moveTo>
                <a:lnTo>
                  <a:pt x="26276340" y="0"/>
                </a:lnTo>
                <a:lnTo>
                  <a:pt x="26276340" y="8808330"/>
                </a:lnTo>
                <a:lnTo>
                  <a:pt x="0" y="8808330"/>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TextBox 3" id="3"/>
          <p:cNvSpPr txBox="true"/>
          <p:nvPr/>
        </p:nvSpPr>
        <p:spPr>
          <a:xfrm rot="0">
            <a:off x="613229" y="1842376"/>
            <a:ext cx="15297167" cy="7957820"/>
          </a:xfrm>
          <a:prstGeom prst="rect">
            <a:avLst/>
          </a:prstGeom>
        </p:spPr>
        <p:txBody>
          <a:bodyPr anchor="t" rtlCol="false" tIns="0" lIns="0" bIns="0" rIns="0">
            <a:spAutoFit/>
          </a:bodyPr>
          <a:lstStyle/>
          <a:p>
            <a:pPr algn="just">
              <a:lnSpc>
                <a:spcPts val="2380"/>
              </a:lnSpc>
            </a:pPr>
          </a:p>
          <a:p>
            <a:pPr algn="just">
              <a:lnSpc>
                <a:spcPts val="2380"/>
              </a:lnSpc>
            </a:pPr>
          </a:p>
          <a:p>
            <a:pPr algn="just">
              <a:lnSpc>
                <a:spcPts val="2380"/>
              </a:lnSpc>
            </a:pPr>
          </a:p>
          <a:p>
            <a:pPr algn="just">
              <a:lnSpc>
                <a:spcPts val="2380"/>
              </a:lnSpc>
            </a:pPr>
            <a:r>
              <a:rPr lang="en-US" sz="1700">
                <a:solidFill>
                  <a:srgbClr val="FFFFFF"/>
                </a:solidFill>
                <a:latin typeface="Montserrat"/>
              </a:rPr>
              <a:t>Autores: ANTONIO LISTER, GABRIEL FERNANDO, KELY SOUZA,  LUCAS TEIXEIRA,  VICTOR COELHO.</a:t>
            </a:r>
          </a:p>
          <a:p>
            <a:pPr algn="just">
              <a:lnSpc>
                <a:spcPts val="2380"/>
              </a:lnSpc>
            </a:pPr>
            <a:r>
              <a:rPr lang="en-US" sz="1700">
                <a:solidFill>
                  <a:srgbClr val="FFFFFF"/>
                </a:solidFill>
                <a:latin typeface="Montserrat"/>
              </a:rPr>
              <a:t>contato: lister.wd@hotmail.com ; gabrielfernandocarneiro798@gmail.com;  kely.souza@discente.ufma.br ;lucas.teixeira@discente.ufma.br </a:t>
            </a:r>
          </a:p>
          <a:p>
            <a:pPr algn="just">
              <a:lnSpc>
                <a:spcPts val="2380"/>
              </a:lnSpc>
            </a:pPr>
            <a:r>
              <a:rPr lang="en-US" sz="1700">
                <a:solidFill>
                  <a:srgbClr val="FFFFFF"/>
                </a:solidFill>
                <a:latin typeface="Montserrat"/>
              </a:rPr>
              <a:t>data última versão: 04/12/2023</a:t>
            </a:r>
          </a:p>
          <a:p>
            <a:pPr algn="just">
              <a:lnSpc>
                <a:spcPts val="2380"/>
              </a:lnSpc>
            </a:pPr>
            <a:r>
              <a:rPr lang="en-US" sz="1700">
                <a:solidFill>
                  <a:srgbClr val="FFFFFF"/>
                </a:solidFill>
                <a:latin typeface="Montserrat"/>
              </a:rPr>
              <a:t>versão: 1.0</a:t>
            </a:r>
          </a:p>
          <a:p>
            <a:pPr algn="just">
              <a:lnSpc>
                <a:spcPts val="2380"/>
              </a:lnSpc>
            </a:pPr>
            <a:r>
              <a:rPr lang="en-US" sz="1700">
                <a:solidFill>
                  <a:srgbClr val="FFFFFF"/>
                </a:solidFill>
                <a:latin typeface="Montserrat"/>
              </a:rPr>
              <a:t>outros repositórios: </a:t>
            </a:r>
            <a:r>
              <a:rPr lang="en-US" sz="1700" u="sng">
                <a:solidFill>
                  <a:srgbClr val="FFFFFF"/>
                </a:solidFill>
                <a:latin typeface="Montserrat"/>
                <a:hlinkClick r:id="rId4" tooltip="https://www.canva.com/design/DAF13leG-bg/_GV_n89wIeDbOZkRVVHIvw/edit"/>
              </a:rPr>
              <a:t>https://github.com/kelyazuos?tab=repositories</a:t>
            </a:r>
          </a:p>
          <a:p>
            <a:pPr algn="just">
              <a:lnSpc>
                <a:spcPts val="2380"/>
              </a:lnSpc>
            </a:pPr>
            <a:r>
              <a:rPr lang="en-US" sz="1700">
                <a:solidFill>
                  <a:srgbClr val="FFFFFF"/>
                </a:solidFill>
                <a:latin typeface="Montserrat"/>
              </a:rPr>
              <a:t>Agradecimentos: Universidade Federal do Maranhão (UFMA), Professor Doutor Thales Levi Azevedo Valente, e colegas de curso.</a:t>
            </a:r>
          </a:p>
          <a:p>
            <a:pPr algn="just">
              <a:lnSpc>
                <a:spcPts val="2380"/>
              </a:lnSpc>
            </a:pPr>
            <a:r>
              <a:rPr lang="en-US" sz="1700">
                <a:solidFill>
                  <a:srgbClr val="FFFFFF"/>
                </a:solidFill>
                <a:latin typeface="Montserrat"/>
              </a:rPr>
              <a:t>Copyright/License</a:t>
            </a:r>
          </a:p>
          <a:p>
            <a:pPr algn="just">
              <a:lnSpc>
                <a:spcPts val="2380"/>
              </a:lnSpc>
            </a:pPr>
          </a:p>
          <a:p>
            <a:pPr algn="just">
              <a:lnSpc>
                <a:spcPts val="2380"/>
              </a:lnSpc>
            </a:pPr>
            <a:r>
              <a:rPr lang="en-US" sz="1700">
                <a:solidFill>
                  <a:srgbClr val="FFFFFF"/>
                </a:solidFill>
                <a:latin typeface="Montserrat"/>
              </a:rPr>
              <a:t>Este material é resultado de um trabalho acadêmico para a disciplina PROJETO E DESENVOLVIMENTO DE SOFTWARE, sobre a orientação do professor Dr. THALES LEVI AZEVEDO VALENTE, semestre letivo 2023.2,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just">
              <a:lnSpc>
                <a:spcPts val="2380"/>
              </a:lnSpc>
            </a:pPr>
            <a:r>
              <a:rPr lang="en-US" sz="1700">
                <a:solidFill>
                  <a:srgbClr val="FFFFFF"/>
                </a:solidFill>
                <a:latin typeface="Montserrat"/>
              </a:rPr>
              <a:t>Copyright © 2023 Educational Material.</a:t>
            </a:r>
          </a:p>
          <a:p>
            <a:pPr algn="just">
              <a:lnSpc>
                <a:spcPts val="2380"/>
              </a:lnSpc>
            </a:pPr>
          </a:p>
          <a:p>
            <a:pPr algn="just">
              <a:lnSpc>
                <a:spcPts val="2380"/>
              </a:lnSpc>
            </a:pPr>
            <a:r>
              <a:rPr lang="en-US" sz="1700">
                <a:solidFill>
                  <a:srgbClr val="FFFFFF"/>
                </a:solidFill>
                <a:latin typeface="Montserrat"/>
              </a:rPr>
              <a:t>Este material está licenciado sob a Licença MIT. É permitido o uso, cópia, modificação, e distribuição deste material para qualquer fim, desde que acompanhado deste aviso de direitos autorais.</a:t>
            </a:r>
          </a:p>
          <a:p>
            <a:pPr algn="just">
              <a:lnSpc>
                <a:spcPts val="2380"/>
              </a:lnSpc>
            </a:pPr>
            <a:r>
              <a:rPr lang="en-US" sz="1700">
                <a:solidFill>
                  <a:srgbClr val="FFFFFF"/>
                </a:solidFill>
                <a:latin typeface="Montserrat"/>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p:txBody>
      </p:sp>
      <p:sp>
        <p:nvSpPr>
          <p:cNvPr name="TextBox 4" id="4"/>
          <p:cNvSpPr txBox="true"/>
          <p:nvPr/>
        </p:nvSpPr>
        <p:spPr>
          <a:xfrm rot="0">
            <a:off x="613229" y="409892"/>
            <a:ext cx="7940796" cy="2237740"/>
          </a:xfrm>
          <a:prstGeom prst="rect">
            <a:avLst/>
          </a:prstGeom>
        </p:spPr>
        <p:txBody>
          <a:bodyPr anchor="t" rtlCol="false" tIns="0" lIns="0" bIns="0" rIns="0">
            <a:spAutoFit/>
          </a:bodyPr>
          <a:lstStyle/>
          <a:p>
            <a:pPr>
              <a:lnSpc>
                <a:spcPts val="8959"/>
              </a:lnSpc>
            </a:pPr>
            <a:r>
              <a:rPr lang="en-US" sz="6399">
                <a:solidFill>
                  <a:srgbClr val="D9EAF3"/>
                </a:solidFill>
                <a:latin typeface="Barlow SemiCondensed Bold"/>
              </a:rPr>
              <a:t>Reconhecimentos e Direitos Autorais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344" r="0" b="-1174"/>
            </a:stretch>
          </a:blipFill>
        </p:spPr>
      </p:sp>
      <p:sp>
        <p:nvSpPr>
          <p:cNvPr name="AutoShape 3" id="3"/>
          <p:cNvSpPr/>
          <p:nvPr/>
        </p:nvSpPr>
        <p:spPr>
          <a:xfrm rot="1797564">
            <a:off x="16686897" y="431770"/>
            <a:ext cx="2082285" cy="16273839"/>
          </a:xfrm>
          <a:prstGeom prst="rect">
            <a:avLst/>
          </a:prstGeom>
          <a:solidFill>
            <a:srgbClr val="CF152B"/>
          </a:solidFill>
        </p:spPr>
      </p:sp>
      <p:sp>
        <p:nvSpPr>
          <p:cNvPr name="AutoShape 4" id="4"/>
          <p:cNvSpPr/>
          <p:nvPr/>
        </p:nvSpPr>
        <p:spPr>
          <a:xfrm rot="1797564">
            <a:off x="-831763" y="-1029256"/>
            <a:ext cx="1506771" cy="2949677"/>
          </a:xfrm>
          <a:prstGeom prst="rect">
            <a:avLst/>
          </a:prstGeom>
          <a:solidFill>
            <a:srgbClr val="CF152B"/>
          </a:solidFill>
        </p:spPr>
      </p:sp>
      <p:grpSp>
        <p:nvGrpSpPr>
          <p:cNvPr name="Group 5" id="5"/>
          <p:cNvGrpSpPr>
            <a:grpSpLocks noChangeAspect="true"/>
          </p:cNvGrpSpPr>
          <p:nvPr/>
        </p:nvGrpSpPr>
        <p:grpSpPr>
          <a:xfrm rot="0">
            <a:off x="7494912" y="2989424"/>
            <a:ext cx="2992534" cy="3090689"/>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w="12700">
              <a:solidFill>
                <a:srgbClr val="000000"/>
              </a:solidFill>
            </a:ln>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8" id="8"/>
          <p:cNvGrpSpPr>
            <a:grpSpLocks noChangeAspect="true"/>
          </p:cNvGrpSpPr>
          <p:nvPr/>
        </p:nvGrpSpPr>
        <p:grpSpPr>
          <a:xfrm rot="0">
            <a:off x="7454140" y="4279252"/>
            <a:ext cx="2992534" cy="3090689"/>
            <a:chOff x="0" y="0"/>
            <a:chExt cx="6350000" cy="6558280"/>
          </a:xfrm>
        </p:grpSpPr>
        <p:sp>
          <p:nvSpPr>
            <p:cNvPr name="Freeform 9" id="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w="12700">
              <a:solidFill>
                <a:srgbClr val="000000"/>
              </a:solidFill>
            </a:ln>
          </p:spPr>
        </p:sp>
        <p:sp>
          <p:nvSpPr>
            <p:cNvPr name="Freeform 10" id="1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11" id="11"/>
          <p:cNvGrpSpPr>
            <a:grpSpLocks noChangeAspect="true"/>
          </p:cNvGrpSpPr>
          <p:nvPr/>
        </p:nvGrpSpPr>
        <p:grpSpPr>
          <a:xfrm rot="0">
            <a:off x="4023456" y="2989424"/>
            <a:ext cx="2992534" cy="3090689"/>
            <a:chOff x="0" y="0"/>
            <a:chExt cx="6350000" cy="6558280"/>
          </a:xfrm>
        </p:grpSpPr>
        <p:sp>
          <p:nvSpPr>
            <p:cNvPr name="Freeform 12" id="12"/>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w="12700">
              <a:solidFill>
                <a:srgbClr val="000000"/>
              </a:solidFill>
            </a:ln>
          </p:spPr>
        </p:sp>
        <p:sp>
          <p:nvSpPr>
            <p:cNvPr name="Freeform 13" id="13"/>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14" id="14"/>
          <p:cNvGrpSpPr>
            <a:grpSpLocks noChangeAspect="true"/>
          </p:cNvGrpSpPr>
          <p:nvPr/>
        </p:nvGrpSpPr>
        <p:grpSpPr>
          <a:xfrm rot="0">
            <a:off x="4022043" y="4279252"/>
            <a:ext cx="2992534" cy="3090689"/>
            <a:chOff x="0" y="0"/>
            <a:chExt cx="6350000" cy="6558280"/>
          </a:xfrm>
        </p:grpSpPr>
        <p:sp>
          <p:nvSpPr>
            <p:cNvPr name="Freeform 15" id="1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w="12700">
              <a:solidFill>
                <a:srgbClr val="000000"/>
              </a:solidFill>
            </a:ln>
          </p:spPr>
        </p:sp>
        <p:sp>
          <p:nvSpPr>
            <p:cNvPr name="Freeform 16" id="1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17" id="17"/>
          <p:cNvGrpSpPr>
            <a:grpSpLocks noChangeAspect="true"/>
          </p:cNvGrpSpPr>
          <p:nvPr/>
        </p:nvGrpSpPr>
        <p:grpSpPr>
          <a:xfrm rot="0">
            <a:off x="7454140" y="2963621"/>
            <a:ext cx="2992534" cy="3090689"/>
            <a:chOff x="0" y="0"/>
            <a:chExt cx="6350000" cy="6558280"/>
          </a:xfrm>
        </p:grpSpPr>
        <p:sp>
          <p:nvSpPr>
            <p:cNvPr name="Freeform 18" id="1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679" t="0" r="-1679" b="0"/>
              </a:stretch>
            </a:blipFill>
          </p:spPr>
        </p:sp>
        <p:sp>
          <p:nvSpPr>
            <p:cNvPr name="Freeform 19" id="1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20" id="20"/>
          <p:cNvGrpSpPr>
            <a:grpSpLocks noChangeAspect="true"/>
          </p:cNvGrpSpPr>
          <p:nvPr/>
        </p:nvGrpSpPr>
        <p:grpSpPr>
          <a:xfrm rot="0">
            <a:off x="4022043" y="2963621"/>
            <a:ext cx="2992534" cy="3090689"/>
            <a:chOff x="0" y="0"/>
            <a:chExt cx="6350000" cy="6558280"/>
          </a:xfrm>
        </p:grpSpPr>
        <p:sp>
          <p:nvSpPr>
            <p:cNvPr name="Freeform 21" id="21"/>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0" t="0" r="-5672" b="-27797"/>
              </a:stretch>
            </a:blipFill>
          </p:spPr>
        </p:sp>
        <p:sp>
          <p:nvSpPr>
            <p:cNvPr name="Freeform 22" id="22"/>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23" id="23"/>
          <p:cNvGrpSpPr>
            <a:grpSpLocks noChangeAspect="true"/>
          </p:cNvGrpSpPr>
          <p:nvPr/>
        </p:nvGrpSpPr>
        <p:grpSpPr>
          <a:xfrm rot="0">
            <a:off x="572309" y="2989424"/>
            <a:ext cx="2992534" cy="3090689"/>
            <a:chOff x="0" y="0"/>
            <a:chExt cx="6350000" cy="6558280"/>
          </a:xfrm>
        </p:grpSpPr>
        <p:sp>
          <p:nvSpPr>
            <p:cNvPr name="Freeform 24" id="2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w="12700">
              <a:solidFill>
                <a:srgbClr val="000000"/>
              </a:solidFill>
            </a:ln>
          </p:spPr>
        </p:sp>
        <p:sp>
          <p:nvSpPr>
            <p:cNvPr name="Freeform 25" id="2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26" id="26"/>
          <p:cNvGrpSpPr>
            <a:grpSpLocks noChangeAspect="true"/>
          </p:cNvGrpSpPr>
          <p:nvPr/>
        </p:nvGrpSpPr>
        <p:grpSpPr>
          <a:xfrm rot="0">
            <a:off x="589946" y="4279252"/>
            <a:ext cx="2992534" cy="3090689"/>
            <a:chOff x="0" y="0"/>
            <a:chExt cx="6350000" cy="6558280"/>
          </a:xfrm>
        </p:grpSpPr>
        <p:sp>
          <p:nvSpPr>
            <p:cNvPr name="Freeform 27" id="2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w="12700">
              <a:solidFill>
                <a:srgbClr val="000000"/>
              </a:solidFill>
            </a:ln>
          </p:spPr>
        </p:sp>
        <p:sp>
          <p:nvSpPr>
            <p:cNvPr name="Freeform 28" id="2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29" id="29"/>
          <p:cNvGrpSpPr>
            <a:grpSpLocks noChangeAspect="true"/>
          </p:cNvGrpSpPr>
          <p:nvPr/>
        </p:nvGrpSpPr>
        <p:grpSpPr>
          <a:xfrm rot="0">
            <a:off x="589946" y="2963621"/>
            <a:ext cx="2992534" cy="3090689"/>
            <a:chOff x="0" y="0"/>
            <a:chExt cx="6350000" cy="6558280"/>
          </a:xfrm>
        </p:grpSpPr>
        <p:sp>
          <p:nvSpPr>
            <p:cNvPr name="Freeform 30" id="3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0" t="0" r="0" b="-71618"/>
              </a:stretch>
            </a:blipFill>
          </p:spPr>
        </p:sp>
        <p:sp>
          <p:nvSpPr>
            <p:cNvPr name="Freeform 31" id="3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32" id="32"/>
          <p:cNvGrpSpPr/>
          <p:nvPr/>
        </p:nvGrpSpPr>
        <p:grpSpPr>
          <a:xfrm rot="0">
            <a:off x="6393120" y="2632520"/>
            <a:ext cx="852845" cy="853360"/>
            <a:chOff x="0" y="0"/>
            <a:chExt cx="845270" cy="845780"/>
          </a:xfrm>
        </p:grpSpPr>
        <p:sp>
          <p:nvSpPr>
            <p:cNvPr name="Freeform 33" id="33"/>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CF152B"/>
            </a:solidFill>
          </p:spPr>
        </p:sp>
      </p:grpSp>
      <p:grpSp>
        <p:nvGrpSpPr>
          <p:cNvPr name="Group 34" id="34"/>
          <p:cNvGrpSpPr/>
          <p:nvPr/>
        </p:nvGrpSpPr>
        <p:grpSpPr>
          <a:xfrm rot="0">
            <a:off x="9814203" y="2632520"/>
            <a:ext cx="852845" cy="853360"/>
            <a:chOff x="0" y="0"/>
            <a:chExt cx="845270" cy="845780"/>
          </a:xfrm>
        </p:grpSpPr>
        <p:sp>
          <p:nvSpPr>
            <p:cNvPr name="Freeform 35" id="35"/>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CF152B"/>
            </a:solidFill>
          </p:spPr>
        </p:sp>
      </p:grpSp>
      <p:grpSp>
        <p:nvGrpSpPr>
          <p:cNvPr name="Group 36" id="36"/>
          <p:cNvGrpSpPr/>
          <p:nvPr/>
        </p:nvGrpSpPr>
        <p:grpSpPr>
          <a:xfrm rot="0">
            <a:off x="2960415" y="2632520"/>
            <a:ext cx="852845" cy="853360"/>
            <a:chOff x="0" y="0"/>
            <a:chExt cx="845270" cy="845780"/>
          </a:xfrm>
        </p:grpSpPr>
        <p:sp>
          <p:nvSpPr>
            <p:cNvPr name="Freeform 37" id="37"/>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CF152B"/>
            </a:solidFill>
          </p:spPr>
        </p:sp>
      </p:grpSp>
      <p:grpSp>
        <p:nvGrpSpPr>
          <p:cNvPr name="Group 38" id="38"/>
          <p:cNvGrpSpPr>
            <a:grpSpLocks noChangeAspect="true"/>
          </p:cNvGrpSpPr>
          <p:nvPr/>
        </p:nvGrpSpPr>
        <p:grpSpPr>
          <a:xfrm rot="0">
            <a:off x="14152716" y="2963621"/>
            <a:ext cx="2992534" cy="3090689"/>
            <a:chOff x="0" y="0"/>
            <a:chExt cx="6350000" cy="6558280"/>
          </a:xfrm>
        </p:grpSpPr>
        <p:sp>
          <p:nvSpPr>
            <p:cNvPr name="Freeform 39" id="3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w="12700">
              <a:solidFill>
                <a:srgbClr val="000000"/>
              </a:solidFill>
            </a:ln>
          </p:spPr>
        </p:sp>
        <p:sp>
          <p:nvSpPr>
            <p:cNvPr name="Freeform 40" id="4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41" id="41"/>
          <p:cNvGrpSpPr>
            <a:grpSpLocks noChangeAspect="true"/>
          </p:cNvGrpSpPr>
          <p:nvPr/>
        </p:nvGrpSpPr>
        <p:grpSpPr>
          <a:xfrm rot="0">
            <a:off x="14136113" y="4279252"/>
            <a:ext cx="2992534" cy="3090689"/>
            <a:chOff x="0" y="0"/>
            <a:chExt cx="6350000" cy="6558280"/>
          </a:xfrm>
        </p:grpSpPr>
        <p:sp>
          <p:nvSpPr>
            <p:cNvPr name="Freeform 42" id="42"/>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w="12700">
              <a:solidFill>
                <a:srgbClr val="000000"/>
              </a:solidFill>
            </a:ln>
          </p:spPr>
        </p:sp>
        <p:sp>
          <p:nvSpPr>
            <p:cNvPr name="Freeform 43" id="43"/>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44" id="44"/>
          <p:cNvGrpSpPr>
            <a:grpSpLocks noChangeAspect="true"/>
          </p:cNvGrpSpPr>
          <p:nvPr/>
        </p:nvGrpSpPr>
        <p:grpSpPr>
          <a:xfrm rot="0">
            <a:off x="14136113" y="2963621"/>
            <a:ext cx="2992534" cy="3090689"/>
            <a:chOff x="0" y="0"/>
            <a:chExt cx="6350000" cy="6558280"/>
          </a:xfrm>
        </p:grpSpPr>
        <p:sp>
          <p:nvSpPr>
            <p:cNvPr name="Freeform 45" id="4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1679" t="0" r="-1679" b="0"/>
              </a:stretch>
            </a:blipFill>
          </p:spPr>
        </p:sp>
        <p:sp>
          <p:nvSpPr>
            <p:cNvPr name="Freeform 46" id="4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47" id="47"/>
          <p:cNvGrpSpPr>
            <a:grpSpLocks noChangeAspect="true"/>
          </p:cNvGrpSpPr>
          <p:nvPr/>
        </p:nvGrpSpPr>
        <p:grpSpPr>
          <a:xfrm rot="0">
            <a:off x="10704016" y="2888501"/>
            <a:ext cx="2992534" cy="3090689"/>
            <a:chOff x="0" y="0"/>
            <a:chExt cx="6350000" cy="6558280"/>
          </a:xfrm>
        </p:grpSpPr>
        <p:sp>
          <p:nvSpPr>
            <p:cNvPr name="Freeform 48" id="4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w="12700">
              <a:solidFill>
                <a:srgbClr val="000000"/>
              </a:solidFill>
            </a:ln>
          </p:spPr>
        </p:sp>
        <p:sp>
          <p:nvSpPr>
            <p:cNvPr name="Freeform 49" id="4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50" id="50"/>
          <p:cNvGrpSpPr>
            <a:grpSpLocks noChangeAspect="true"/>
          </p:cNvGrpSpPr>
          <p:nvPr/>
        </p:nvGrpSpPr>
        <p:grpSpPr>
          <a:xfrm rot="0">
            <a:off x="10704016" y="4279252"/>
            <a:ext cx="2992534" cy="3090689"/>
            <a:chOff x="0" y="0"/>
            <a:chExt cx="6350000" cy="6558280"/>
          </a:xfrm>
        </p:grpSpPr>
        <p:sp>
          <p:nvSpPr>
            <p:cNvPr name="Freeform 51" id="51"/>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w="12700">
              <a:solidFill>
                <a:srgbClr val="000000"/>
              </a:solidFill>
            </a:ln>
          </p:spPr>
        </p:sp>
        <p:sp>
          <p:nvSpPr>
            <p:cNvPr name="Freeform 52" id="52"/>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53" id="53"/>
          <p:cNvGrpSpPr>
            <a:grpSpLocks noChangeAspect="true"/>
          </p:cNvGrpSpPr>
          <p:nvPr/>
        </p:nvGrpSpPr>
        <p:grpSpPr>
          <a:xfrm rot="0">
            <a:off x="10704016" y="2963621"/>
            <a:ext cx="2992534" cy="3090689"/>
            <a:chOff x="0" y="0"/>
            <a:chExt cx="6350000" cy="6558280"/>
          </a:xfrm>
        </p:grpSpPr>
        <p:sp>
          <p:nvSpPr>
            <p:cNvPr name="Freeform 54" id="5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50292" t="-35505" r="-60301" b="-68243"/>
              </a:stretch>
            </a:blipFill>
          </p:spPr>
        </p:sp>
        <p:sp>
          <p:nvSpPr>
            <p:cNvPr name="Freeform 55" id="5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56" id="56"/>
          <p:cNvGrpSpPr/>
          <p:nvPr/>
        </p:nvGrpSpPr>
        <p:grpSpPr>
          <a:xfrm rot="0">
            <a:off x="16507190" y="2632520"/>
            <a:ext cx="852845" cy="853360"/>
            <a:chOff x="0" y="0"/>
            <a:chExt cx="845270" cy="845780"/>
          </a:xfrm>
        </p:grpSpPr>
        <p:sp>
          <p:nvSpPr>
            <p:cNvPr name="Freeform 57" id="57"/>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CF152B"/>
            </a:solidFill>
          </p:spPr>
        </p:sp>
      </p:grpSp>
      <p:grpSp>
        <p:nvGrpSpPr>
          <p:cNvPr name="Group 58" id="58"/>
          <p:cNvGrpSpPr/>
          <p:nvPr/>
        </p:nvGrpSpPr>
        <p:grpSpPr>
          <a:xfrm rot="0">
            <a:off x="13074485" y="2632520"/>
            <a:ext cx="852845" cy="853360"/>
            <a:chOff x="0" y="0"/>
            <a:chExt cx="845270" cy="845780"/>
          </a:xfrm>
        </p:grpSpPr>
        <p:sp>
          <p:nvSpPr>
            <p:cNvPr name="Freeform 59" id="59"/>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CF152B"/>
            </a:solidFill>
          </p:spPr>
        </p:sp>
      </p:grpSp>
      <p:sp>
        <p:nvSpPr>
          <p:cNvPr name="Freeform 60" id="60"/>
          <p:cNvSpPr/>
          <p:nvPr/>
        </p:nvSpPr>
        <p:spPr>
          <a:xfrm flipH="false" flipV="false" rot="0">
            <a:off x="9946040" y="2694838"/>
            <a:ext cx="589171" cy="589171"/>
          </a:xfrm>
          <a:custGeom>
            <a:avLst/>
            <a:gdLst/>
            <a:ahLst/>
            <a:cxnLst/>
            <a:rect r="r" b="b" t="t" l="l"/>
            <a:pathLst>
              <a:path h="589171" w="589171">
                <a:moveTo>
                  <a:pt x="0" y="0"/>
                </a:moveTo>
                <a:lnTo>
                  <a:pt x="589172" y="0"/>
                </a:lnTo>
                <a:lnTo>
                  <a:pt x="589172" y="589172"/>
                </a:lnTo>
                <a:lnTo>
                  <a:pt x="0" y="5891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1" id="61"/>
          <p:cNvSpPr/>
          <p:nvPr/>
        </p:nvSpPr>
        <p:spPr>
          <a:xfrm flipH="false" flipV="false" rot="0">
            <a:off x="3013864" y="2656635"/>
            <a:ext cx="751004" cy="665577"/>
          </a:xfrm>
          <a:custGeom>
            <a:avLst/>
            <a:gdLst/>
            <a:ahLst/>
            <a:cxnLst/>
            <a:rect r="r" b="b" t="t" l="l"/>
            <a:pathLst>
              <a:path h="665577" w="751004">
                <a:moveTo>
                  <a:pt x="0" y="0"/>
                </a:moveTo>
                <a:lnTo>
                  <a:pt x="751004" y="0"/>
                </a:lnTo>
                <a:lnTo>
                  <a:pt x="751004" y="665578"/>
                </a:lnTo>
                <a:lnTo>
                  <a:pt x="0" y="6655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2" id="62"/>
          <p:cNvSpPr/>
          <p:nvPr/>
        </p:nvSpPr>
        <p:spPr>
          <a:xfrm flipH="false" flipV="false" rot="0">
            <a:off x="16622905" y="2798842"/>
            <a:ext cx="678644" cy="424152"/>
          </a:xfrm>
          <a:custGeom>
            <a:avLst/>
            <a:gdLst/>
            <a:ahLst/>
            <a:cxnLst/>
            <a:rect r="r" b="b" t="t" l="l"/>
            <a:pathLst>
              <a:path h="424152" w="678644">
                <a:moveTo>
                  <a:pt x="0" y="0"/>
                </a:moveTo>
                <a:lnTo>
                  <a:pt x="678644" y="0"/>
                </a:lnTo>
                <a:lnTo>
                  <a:pt x="678644" y="424152"/>
                </a:lnTo>
                <a:lnTo>
                  <a:pt x="0" y="4241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63" id="63"/>
          <p:cNvSpPr/>
          <p:nvPr/>
        </p:nvSpPr>
        <p:spPr>
          <a:xfrm flipH="false" flipV="false" rot="0">
            <a:off x="6443611" y="2763103"/>
            <a:ext cx="740243" cy="592194"/>
          </a:xfrm>
          <a:custGeom>
            <a:avLst/>
            <a:gdLst/>
            <a:ahLst/>
            <a:cxnLst/>
            <a:rect r="r" b="b" t="t" l="l"/>
            <a:pathLst>
              <a:path h="592194" w="740243">
                <a:moveTo>
                  <a:pt x="0" y="0"/>
                </a:moveTo>
                <a:lnTo>
                  <a:pt x="740242" y="0"/>
                </a:lnTo>
                <a:lnTo>
                  <a:pt x="740242" y="592194"/>
                </a:lnTo>
                <a:lnTo>
                  <a:pt x="0" y="5921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64" id="64"/>
          <p:cNvSpPr/>
          <p:nvPr/>
        </p:nvSpPr>
        <p:spPr>
          <a:xfrm flipH="false" flipV="false" rot="0">
            <a:off x="13074485" y="2737827"/>
            <a:ext cx="868680" cy="546183"/>
          </a:xfrm>
          <a:custGeom>
            <a:avLst/>
            <a:gdLst/>
            <a:ahLst/>
            <a:cxnLst/>
            <a:rect r="r" b="b" t="t" l="l"/>
            <a:pathLst>
              <a:path h="546183" w="868680">
                <a:moveTo>
                  <a:pt x="0" y="0"/>
                </a:moveTo>
                <a:lnTo>
                  <a:pt x="868681" y="0"/>
                </a:lnTo>
                <a:lnTo>
                  <a:pt x="868681" y="546183"/>
                </a:lnTo>
                <a:lnTo>
                  <a:pt x="0" y="54618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65" id="65"/>
          <p:cNvSpPr txBox="true"/>
          <p:nvPr/>
        </p:nvSpPr>
        <p:spPr>
          <a:xfrm rot="0">
            <a:off x="3127988" y="8212455"/>
            <a:ext cx="12032024" cy="356235"/>
          </a:xfrm>
          <a:prstGeom prst="rect">
            <a:avLst/>
          </a:prstGeom>
        </p:spPr>
        <p:txBody>
          <a:bodyPr anchor="t" rtlCol="false" tIns="0" lIns="0" bIns="0" rIns="0">
            <a:spAutoFit/>
          </a:bodyPr>
          <a:lstStyle/>
          <a:p>
            <a:pPr algn="ctr">
              <a:lnSpc>
                <a:spcPts val="2940"/>
              </a:lnSpc>
            </a:pPr>
            <a:r>
              <a:rPr lang="en-US" sz="2100">
                <a:solidFill>
                  <a:srgbClr val="FFFFFF"/>
                </a:solidFill>
                <a:latin typeface="Montserrat"/>
              </a:rPr>
              <a:t>apresentada à disciplina de Projeto e Desenvolvimento de Software/UFMA</a:t>
            </a:r>
          </a:p>
        </p:txBody>
      </p:sp>
      <p:sp>
        <p:nvSpPr>
          <p:cNvPr name="TextBox 66" id="66"/>
          <p:cNvSpPr txBox="true"/>
          <p:nvPr/>
        </p:nvSpPr>
        <p:spPr>
          <a:xfrm rot="0">
            <a:off x="3386838" y="1074692"/>
            <a:ext cx="4532985" cy="1024890"/>
          </a:xfrm>
          <a:prstGeom prst="rect">
            <a:avLst/>
          </a:prstGeom>
        </p:spPr>
        <p:txBody>
          <a:bodyPr anchor="t" rtlCol="false" tIns="0" lIns="0" bIns="0" rIns="0">
            <a:spAutoFit/>
          </a:bodyPr>
          <a:lstStyle/>
          <a:p>
            <a:pPr algn="r">
              <a:lnSpc>
                <a:spcPts val="7920"/>
              </a:lnSpc>
            </a:pPr>
            <a:r>
              <a:rPr lang="en-US" sz="7200">
                <a:solidFill>
                  <a:srgbClr val="FFFFFF"/>
                </a:solidFill>
                <a:latin typeface="Barlow SemiCondensed Bold"/>
              </a:rPr>
              <a:t>APLICAÇÃO </a:t>
            </a:r>
          </a:p>
        </p:txBody>
      </p:sp>
      <p:sp>
        <p:nvSpPr>
          <p:cNvPr name="TextBox 67" id="67"/>
          <p:cNvSpPr txBox="true"/>
          <p:nvPr/>
        </p:nvSpPr>
        <p:spPr>
          <a:xfrm rot="0">
            <a:off x="8165406" y="1074692"/>
            <a:ext cx="8351095" cy="1024890"/>
          </a:xfrm>
          <a:prstGeom prst="rect">
            <a:avLst/>
          </a:prstGeom>
        </p:spPr>
        <p:txBody>
          <a:bodyPr anchor="t" rtlCol="false" tIns="0" lIns="0" bIns="0" rIns="0">
            <a:spAutoFit/>
          </a:bodyPr>
          <a:lstStyle/>
          <a:p>
            <a:pPr algn="just">
              <a:lnSpc>
                <a:spcPts val="7920"/>
              </a:lnSpc>
            </a:pPr>
            <a:r>
              <a:rPr lang="en-US" sz="7200">
                <a:solidFill>
                  <a:srgbClr val="CF152B"/>
                </a:solidFill>
                <a:latin typeface="Barlow SemiCondensed Bold"/>
              </a:rPr>
              <a:t>DESENVOLVIDA POR:</a:t>
            </a:r>
          </a:p>
        </p:txBody>
      </p:sp>
      <p:sp>
        <p:nvSpPr>
          <p:cNvPr name="TextBox 68" id="68"/>
          <p:cNvSpPr txBox="true"/>
          <p:nvPr/>
        </p:nvSpPr>
        <p:spPr>
          <a:xfrm rot="0">
            <a:off x="7515297" y="6254023"/>
            <a:ext cx="2931376" cy="390738"/>
          </a:xfrm>
          <a:prstGeom prst="rect">
            <a:avLst/>
          </a:prstGeom>
        </p:spPr>
        <p:txBody>
          <a:bodyPr anchor="t" rtlCol="false" tIns="0" lIns="0" bIns="0" rIns="0">
            <a:spAutoFit/>
          </a:bodyPr>
          <a:lstStyle/>
          <a:p>
            <a:pPr algn="ctr">
              <a:lnSpc>
                <a:spcPts val="3044"/>
              </a:lnSpc>
            </a:pPr>
            <a:r>
              <a:rPr lang="en-US" sz="2454">
                <a:solidFill>
                  <a:srgbClr val="221E52"/>
                </a:solidFill>
                <a:latin typeface="Barlow SemiCondensed Bold"/>
              </a:rPr>
              <a:t>KELY SOUZA</a:t>
            </a:r>
          </a:p>
        </p:txBody>
      </p:sp>
      <p:sp>
        <p:nvSpPr>
          <p:cNvPr name="TextBox 69" id="69"/>
          <p:cNvSpPr txBox="true"/>
          <p:nvPr/>
        </p:nvSpPr>
        <p:spPr>
          <a:xfrm rot="0">
            <a:off x="4083200" y="6254023"/>
            <a:ext cx="2931376" cy="390738"/>
          </a:xfrm>
          <a:prstGeom prst="rect">
            <a:avLst/>
          </a:prstGeom>
        </p:spPr>
        <p:txBody>
          <a:bodyPr anchor="t" rtlCol="false" tIns="0" lIns="0" bIns="0" rIns="0">
            <a:spAutoFit/>
          </a:bodyPr>
          <a:lstStyle/>
          <a:p>
            <a:pPr algn="ctr">
              <a:lnSpc>
                <a:spcPts val="3044"/>
              </a:lnSpc>
            </a:pPr>
            <a:r>
              <a:rPr lang="en-US" sz="2454">
                <a:solidFill>
                  <a:srgbClr val="221E52"/>
                </a:solidFill>
                <a:latin typeface="Barlow SemiCondensed Bold"/>
              </a:rPr>
              <a:t> </a:t>
            </a:r>
            <a:r>
              <a:rPr lang="en-US" sz="2454">
                <a:solidFill>
                  <a:srgbClr val="221E52"/>
                </a:solidFill>
                <a:latin typeface="Barlow SemiCondensed Bold"/>
              </a:rPr>
              <a:t>GABRIEL FERNANDO</a:t>
            </a:r>
          </a:p>
        </p:txBody>
      </p:sp>
      <p:sp>
        <p:nvSpPr>
          <p:cNvPr name="TextBox 70" id="70"/>
          <p:cNvSpPr txBox="true"/>
          <p:nvPr/>
        </p:nvSpPr>
        <p:spPr>
          <a:xfrm rot="0">
            <a:off x="7494912" y="6758583"/>
            <a:ext cx="2972148" cy="284115"/>
          </a:xfrm>
          <a:prstGeom prst="rect">
            <a:avLst/>
          </a:prstGeom>
        </p:spPr>
        <p:txBody>
          <a:bodyPr anchor="t" rtlCol="false" tIns="0" lIns="0" bIns="0" rIns="0">
            <a:spAutoFit/>
          </a:bodyPr>
          <a:lstStyle/>
          <a:p>
            <a:pPr algn="ctr">
              <a:lnSpc>
                <a:spcPts val="2283"/>
              </a:lnSpc>
            </a:pPr>
            <a:r>
              <a:rPr lang="en-US" sz="1841">
                <a:solidFill>
                  <a:srgbClr val="CF152B"/>
                </a:solidFill>
                <a:latin typeface="Montserrat Medium"/>
              </a:rPr>
              <a:t>2020051163</a:t>
            </a:r>
          </a:p>
        </p:txBody>
      </p:sp>
      <p:sp>
        <p:nvSpPr>
          <p:cNvPr name="TextBox 71" id="71"/>
          <p:cNvSpPr txBox="true"/>
          <p:nvPr/>
        </p:nvSpPr>
        <p:spPr>
          <a:xfrm rot="0">
            <a:off x="4062815" y="6758583"/>
            <a:ext cx="2972148" cy="284115"/>
          </a:xfrm>
          <a:prstGeom prst="rect">
            <a:avLst/>
          </a:prstGeom>
        </p:spPr>
        <p:txBody>
          <a:bodyPr anchor="t" rtlCol="false" tIns="0" lIns="0" bIns="0" rIns="0">
            <a:spAutoFit/>
          </a:bodyPr>
          <a:lstStyle/>
          <a:p>
            <a:pPr algn="ctr">
              <a:lnSpc>
                <a:spcPts val="2283"/>
              </a:lnSpc>
            </a:pPr>
            <a:r>
              <a:rPr lang="en-US" sz="1841">
                <a:solidFill>
                  <a:srgbClr val="CF152B"/>
                </a:solidFill>
                <a:latin typeface="Montserrat Medium"/>
              </a:rPr>
              <a:t>2022024020</a:t>
            </a:r>
          </a:p>
        </p:txBody>
      </p:sp>
      <p:sp>
        <p:nvSpPr>
          <p:cNvPr name="TextBox 72" id="72"/>
          <p:cNvSpPr txBox="true"/>
          <p:nvPr/>
        </p:nvSpPr>
        <p:spPr>
          <a:xfrm rot="0">
            <a:off x="651103" y="6254023"/>
            <a:ext cx="2931376" cy="390738"/>
          </a:xfrm>
          <a:prstGeom prst="rect">
            <a:avLst/>
          </a:prstGeom>
        </p:spPr>
        <p:txBody>
          <a:bodyPr anchor="t" rtlCol="false" tIns="0" lIns="0" bIns="0" rIns="0">
            <a:spAutoFit/>
          </a:bodyPr>
          <a:lstStyle/>
          <a:p>
            <a:pPr algn="ctr">
              <a:lnSpc>
                <a:spcPts val="3044"/>
              </a:lnSpc>
            </a:pPr>
            <a:r>
              <a:rPr lang="en-US" sz="2454">
                <a:solidFill>
                  <a:srgbClr val="221E52"/>
                </a:solidFill>
                <a:latin typeface="Barlow SemiCondensed Bold"/>
              </a:rPr>
              <a:t>ANTONIO LISTER</a:t>
            </a:r>
          </a:p>
        </p:txBody>
      </p:sp>
      <p:sp>
        <p:nvSpPr>
          <p:cNvPr name="TextBox 73" id="73"/>
          <p:cNvSpPr txBox="true"/>
          <p:nvPr/>
        </p:nvSpPr>
        <p:spPr>
          <a:xfrm rot="0">
            <a:off x="630717" y="6758583"/>
            <a:ext cx="2972148" cy="284115"/>
          </a:xfrm>
          <a:prstGeom prst="rect">
            <a:avLst/>
          </a:prstGeom>
        </p:spPr>
        <p:txBody>
          <a:bodyPr anchor="t" rtlCol="false" tIns="0" lIns="0" bIns="0" rIns="0">
            <a:spAutoFit/>
          </a:bodyPr>
          <a:lstStyle/>
          <a:p>
            <a:pPr algn="ctr">
              <a:lnSpc>
                <a:spcPts val="2283"/>
              </a:lnSpc>
            </a:pPr>
            <a:r>
              <a:rPr lang="en-US" sz="1841">
                <a:solidFill>
                  <a:srgbClr val="CF152B"/>
                </a:solidFill>
                <a:latin typeface="Montserrat Medium"/>
              </a:rPr>
              <a:t> 2023098548</a:t>
            </a:r>
          </a:p>
        </p:txBody>
      </p:sp>
      <p:sp>
        <p:nvSpPr>
          <p:cNvPr name="TextBox 74" id="74"/>
          <p:cNvSpPr txBox="true"/>
          <p:nvPr/>
        </p:nvSpPr>
        <p:spPr>
          <a:xfrm rot="0">
            <a:off x="14197270" y="6254023"/>
            <a:ext cx="2931376" cy="390738"/>
          </a:xfrm>
          <a:prstGeom prst="rect">
            <a:avLst/>
          </a:prstGeom>
        </p:spPr>
        <p:txBody>
          <a:bodyPr anchor="t" rtlCol="false" tIns="0" lIns="0" bIns="0" rIns="0">
            <a:spAutoFit/>
          </a:bodyPr>
          <a:lstStyle/>
          <a:p>
            <a:pPr algn="ctr">
              <a:lnSpc>
                <a:spcPts val="3044"/>
              </a:lnSpc>
            </a:pPr>
            <a:r>
              <a:rPr lang="en-US" sz="2454">
                <a:solidFill>
                  <a:srgbClr val="221E52"/>
                </a:solidFill>
                <a:latin typeface="Barlow SemiCondensed Bold"/>
              </a:rPr>
              <a:t> </a:t>
            </a:r>
            <a:r>
              <a:rPr lang="en-US" sz="2454">
                <a:solidFill>
                  <a:srgbClr val="221E52"/>
                </a:solidFill>
                <a:latin typeface="Barlow SemiCondensed Bold"/>
              </a:rPr>
              <a:t>VICTOR COELHO </a:t>
            </a:r>
          </a:p>
        </p:txBody>
      </p:sp>
      <p:sp>
        <p:nvSpPr>
          <p:cNvPr name="TextBox 75" id="75"/>
          <p:cNvSpPr txBox="true"/>
          <p:nvPr/>
        </p:nvSpPr>
        <p:spPr>
          <a:xfrm rot="0">
            <a:off x="14176884" y="6758583"/>
            <a:ext cx="2972148" cy="284115"/>
          </a:xfrm>
          <a:prstGeom prst="rect">
            <a:avLst/>
          </a:prstGeom>
        </p:spPr>
        <p:txBody>
          <a:bodyPr anchor="t" rtlCol="false" tIns="0" lIns="0" bIns="0" rIns="0">
            <a:spAutoFit/>
          </a:bodyPr>
          <a:lstStyle/>
          <a:p>
            <a:pPr algn="ctr">
              <a:lnSpc>
                <a:spcPts val="2283"/>
              </a:lnSpc>
            </a:pPr>
            <a:r>
              <a:rPr lang="en-US" sz="1841">
                <a:solidFill>
                  <a:srgbClr val="CF152B"/>
                </a:solidFill>
                <a:latin typeface="Montserrat Medium"/>
              </a:rPr>
              <a:t> 2019050753</a:t>
            </a:r>
          </a:p>
        </p:txBody>
      </p:sp>
      <p:sp>
        <p:nvSpPr>
          <p:cNvPr name="TextBox 76" id="76"/>
          <p:cNvSpPr txBox="true"/>
          <p:nvPr/>
        </p:nvSpPr>
        <p:spPr>
          <a:xfrm rot="0">
            <a:off x="10765173" y="6254023"/>
            <a:ext cx="2931376" cy="390738"/>
          </a:xfrm>
          <a:prstGeom prst="rect">
            <a:avLst/>
          </a:prstGeom>
        </p:spPr>
        <p:txBody>
          <a:bodyPr anchor="t" rtlCol="false" tIns="0" lIns="0" bIns="0" rIns="0">
            <a:spAutoFit/>
          </a:bodyPr>
          <a:lstStyle/>
          <a:p>
            <a:pPr algn="ctr">
              <a:lnSpc>
                <a:spcPts val="3044"/>
              </a:lnSpc>
            </a:pPr>
            <a:r>
              <a:rPr lang="en-US" sz="2454">
                <a:solidFill>
                  <a:srgbClr val="221E52"/>
                </a:solidFill>
                <a:latin typeface="Barlow SemiCondensed Bold"/>
              </a:rPr>
              <a:t> </a:t>
            </a:r>
            <a:r>
              <a:rPr lang="en-US" sz="2454">
                <a:solidFill>
                  <a:srgbClr val="221E52"/>
                </a:solidFill>
                <a:latin typeface="Barlow SemiCondensed Bold"/>
              </a:rPr>
              <a:t>LUCAS TEIXEIRA </a:t>
            </a:r>
          </a:p>
        </p:txBody>
      </p:sp>
      <p:sp>
        <p:nvSpPr>
          <p:cNvPr name="TextBox 77" id="77"/>
          <p:cNvSpPr txBox="true"/>
          <p:nvPr/>
        </p:nvSpPr>
        <p:spPr>
          <a:xfrm rot="0">
            <a:off x="10744787" y="6758583"/>
            <a:ext cx="2972148" cy="284115"/>
          </a:xfrm>
          <a:prstGeom prst="rect">
            <a:avLst/>
          </a:prstGeom>
        </p:spPr>
        <p:txBody>
          <a:bodyPr anchor="t" rtlCol="false" tIns="0" lIns="0" bIns="0" rIns="0">
            <a:spAutoFit/>
          </a:bodyPr>
          <a:lstStyle/>
          <a:p>
            <a:pPr algn="ctr">
              <a:lnSpc>
                <a:spcPts val="2283"/>
              </a:lnSpc>
            </a:pPr>
            <a:r>
              <a:rPr lang="en-US" sz="1841">
                <a:solidFill>
                  <a:srgbClr val="CF152B"/>
                </a:solidFill>
                <a:latin typeface="Montserrat Medium"/>
              </a:rPr>
              <a:t> 2020056301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sp>
        <p:nvSpPr>
          <p:cNvPr name="Freeform 2" id="2"/>
          <p:cNvSpPr/>
          <p:nvPr/>
        </p:nvSpPr>
        <p:spPr>
          <a:xfrm flipH="false" flipV="false" rot="0">
            <a:off x="1038092"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7092413" y="-289965"/>
            <a:ext cx="15529502" cy="10576965"/>
            <a:chOff x="0" y="0"/>
            <a:chExt cx="5475623" cy="3729384"/>
          </a:xfrm>
        </p:grpSpPr>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5" id="5"/>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4"/>
              <a:stretch>
                <a:fillRect l="-8517" t="-5265" r="0" b="-14231"/>
              </a:stretch>
            </a:blipFill>
          </p:spPr>
        </p:sp>
      </p:grpSp>
      <p:sp>
        <p:nvSpPr>
          <p:cNvPr name="AutoShape 6" id="6"/>
          <p:cNvSpPr/>
          <p:nvPr/>
        </p:nvSpPr>
        <p:spPr>
          <a:xfrm rot="1797564">
            <a:off x="9851603" y="-3439462"/>
            <a:ext cx="613974" cy="16273839"/>
          </a:xfrm>
          <a:prstGeom prst="rect">
            <a:avLst/>
          </a:prstGeom>
          <a:solidFill>
            <a:srgbClr val="CF152B"/>
          </a:solidFill>
        </p:spPr>
      </p:sp>
      <p:grpSp>
        <p:nvGrpSpPr>
          <p:cNvPr name="Group 7" id="7"/>
          <p:cNvGrpSpPr>
            <a:grpSpLocks noChangeAspect="true"/>
          </p:cNvGrpSpPr>
          <p:nvPr/>
        </p:nvGrpSpPr>
        <p:grpSpPr>
          <a:xfrm rot="0">
            <a:off x="16521522" y="6797660"/>
            <a:ext cx="5123182" cy="3489340"/>
            <a:chOff x="0" y="0"/>
            <a:chExt cx="5475623" cy="3729384"/>
          </a:xfrm>
        </p:grpSpPr>
        <p:sp>
          <p:nvSpPr>
            <p:cNvPr name="Freeform 8" id="8"/>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9" id="9"/>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D71920"/>
            </a:solidFill>
            <a:ln w="12700">
              <a:solidFill>
                <a:srgbClr val="000000"/>
              </a:solidFill>
            </a:ln>
          </p:spPr>
        </p:sp>
      </p:grpSp>
      <p:sp>
        <p:nvSpPr>
          <p:cNvPr name="AutoShape 10" id="10"/>
          <p:cNvSpPr/>
          <p:nvPr/>
        </p:nvSpPr>
        <p:spPr>
          <a:xfrm rot="0">
            <a:off x="1961820" y="2829959"/>
            <a:ext cx="1158746" cy="0"/>
          </a:xfrm>
          <a:prstGeom prst="line">
            <a:avLst/>
          </a:prstGeom>
          <a:ln cap="flat" w="47625">
            <a:solidFill>
              <a:srgbClr val="CF152B"/>
            </a:solidFill>
            <a:prstDash val="solid"/>
            <a:headEnd type="none" len="sm" w="sm"/>
            <a:tailEnd type="none" len="sm" w="sm"/>
          </a:ln>
        </p:spPr>
      </p:sp>
      <p:sp>
        <p:nvSpPr>
          <p:cNvPr name="Freeform 11" id="11"/>
          <p:cNvSpPr/>
          <p:nvPr/>
        </p:nvSpPr>
        <p:spPr>
          <a:xfrm flipH="false" flipV="false" rot="0">
            <a:off x="-962563" y="8940884"/>
            <a:ext cx="2591151" cy="634832"/>
          </a:xfrm>
          <a:custGeom>
            <a:avLst/>
            <a:gdLst/>
            <a:ahLst/>
            <a:cxnLst/>
            <a:rect r="r" b="b" t="t" l="l"/>
            <a:pathLst>
              <a:path h="634832" w="2591151">
                <a:moveTo>
                  <a:pt x="0" y="0"/>
                </a:moveTo>
                <a:lnTo>
                  <a:pt x="2591151" y="0"/>
                </a:lnTo>
                <a:lnTo>
                  <a:pt x="2591151" y="634832"/>
                </a:lnTo>
                <a:lnTo>
                  <a:pt x="0" y="634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418390" y="1159403"/>
            <a:ext cx="1480401" cy="457578"/>
          </a:xfrm>
          <a:custGeom>
            <a:avLst/>
            <a:gdLst/>
            <a:ahLst/>
            <a:cxnLst/>
            <a:rect r="r" b="b" t="t" l="l"/>
            <a:pathLst>
              <a:path h="457578" w="1480401">
                <a:moveTo>
                  <a:pt x="0" y="0"/>
                </a:moveTo>
                <a:lnTo>
                  <a:pt x="1480400" y="0"/>
                </a:lnTo>
                <a:lnTo>
                  <a:pt x="1480400" y="457579"/>
                </a:lnTo>
                <a:lnTo>
                  <a:pt x="0" y="457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1362840" y="3593272"/>
            <a:ext cx="4568183" cy="5719165"/>
          </a:xfrm>
          <a:custGeom>
            <a:avLst/>
            <a:gdLst/>
            <a:ahLst/>
            <a:cxnLst/>
            <a:rect r="r" b="b" t="t" l="l"/>
            <a:pathLst>
              <a:path h="5719165" w="4568183">
                <a:moveTo>
                  <a:pt x="0" y="0"/>
                </a:moveTo>
                <a:lnTo>
                  <a:pt x="4568183" y="0"/>
                </a:lnTo>
                <a:lnTo>
                  <a:pt x="4568183" y="5719165"/>
                </a:lnTo>
                <a:lnTo>
                  <a:pt x="0" y="57191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628588" y="5325108"/>
            <a:ext cx="6055940" cy="3749040"/>
          </a:xfrm>
          <a:prstGeom prst="rect">
            <a:avLst/>
          </a:prstGeom>
        </p:spPr>
        <p:txBody>
          <a:bodyPr anchor="t" rtlCol="false" tIns="0" lIns="0" bIns="0" rIns="0">
            <a:spAutoFit/>
          </a:bodyPr>
          <a:lstStyle/>
          <a:p>
            <a:pPr algn="just">
              <a:lnSpc>
                <a:spcPts val="3359"/>
              </a:lnSpc>
            </a:pPr>
            <a:r>
              <a:rPr lang="en-US" sz="2399">
                <a:solidFill>
                  <a:srgbClr val="FFFFFF"/>
                </a:solidFill>
                <a:latin typeface="Montserrat"/>
              </a:rPr>
              <a:t>Esta aplicação foi desenvolvida para oferecer uma solução abrangente e eficiente no gerenciamento de informações relacionadas a clubes, jogadores e treinadores no mundo do futebol. Ela proporciona uma experiência intuitiva e funcional para entusiastas do esporte.</a:t>
            </a:r>
          </a:p>
          <a:p>
            <a:pPr algn="just">
              <a:lnSpc>
                <a:spcPts val="3359"/>
              </a:lnSpc>
            </a:pPr>
          </a:p>
        </p:txBody>
      </p:sp>
      <p:sp>
        <p:nvSpPr>
          <p:cNvPr name="TextBox 15" id="15"/>
          <p:cNvSpPr txBox="true"/>
          <p:nvPr/>
        </p:nvSpPr>
        <p:spPr>
          <a:xfrm rot="0">
            <a:off x="1628588" y="3238797"/>
            <a:ext cx="7370482" cy="2025015"/>
          </a:xfrm>
          <a:prstGeom prst="rect">
            <a:avLst/>
          </a:prstGeom>
        </p:spPr>
        <p:txBody>
          <a:bodyPr anchor="t" rtlCol="false" tIns="0" lIns="0" bIns="0" rIns="0">
            <a:spAutoFit/>
          </a:bodyPr>
          <a:lstStyle/>
          <a:p>
            <a:pPr>
              <a:lnSpc>
                <a:spcPts val="7920"/>
              </a:lnSpc>
            </a:pPr>
            <a:r>
              <a:rPr lang="en-US" sz="7200">
                <a:solidFill>
                  <a:srgbClr val="FFFFFF"/>
                </a:solidFill>
                <a:latin typeface="Barlow SemiCondensed Bold"/>
              </a:rPr>
              <a:t>BEM-VINDO AO</a:t>
            </a:r>
          </a:p>
          <a:p>
            <a:pPr>
              <a:lnSpc>
                <a:spcPts val="7920"/>
              </a:lnSpc>
            </a:pPr>
            <a:r>
              <a:rPr lang="en-US" sz="7200">
                <a:solidFill>
                  <a:srgbClr val="FFFFFF"/>
                </a:solidFill>
                <a:latin typeface="Barlow SemiCondensed Bold"/>
              </a:rPr>
              <a:t>FUTAPP</a:t>
            </a:r>
          </a:p>
        </p:txBody>
      </p:sp>
      <p:sp>
        <p:nvSpPr>
          <p:cNvPr name="TextBox 16" id="16"/>
          <p:cNvSpPr txBox="true"/>
          <p:nvPr/>
        </p:nvSpPr>
        <p:spPr>
          <a:xfrm rot="0">
            <a:off x="1860266" y="1201492"/>
            <a:ext cx="2336257"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futAPP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82100" y="-565565"/>
            <a:ext cx="8764604" cy="5969471"/>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a:ln w="12700">
              <a:solidFill>
                <a:srgbClr val="000000"/>
              </a:solidFill>
            </a:ln>
          </p:spPr>
        </p:sp>
      </p:grpSp>
      <p:grpSp>
        <p:nvGrpSpPr>
          <p:cNvPr name="Group 5" id="5"/>
          <p:cNvGrpSpPr>
            <a:grpSpLocks noChangeAspect="true"/>
          </p:cNvGrpSpPr>
          <p:nvPr/>
        </p:nvGrpSpPr>
        <p:grpSpPr>
          <a:xfrm rot="0">
            <a:off x="9384774" y="-304888"/>
            <a:ext cx="8214048" cy="5594494"/>
            <a:chOff x="0" y="0"/>
            <a:chExt cx="5475623" cy="3729384"/>
          </a:xfrm>
        </p:grpSpPr>
        <p:sp>
          <p:nvSpPr>
            <p:cNvPr name="Freeform 6" id="6"/>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7" id="7"/>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79410" t="0" r="-4981" b="0"/>
              </a:stretch>
            </a:blipFill>
          </p:spPr>
        </p:sp>
      </p:grpSp>
      <p:grpSp>
        <p:nvGrpSpPr>
          <p:cNvPr name="Group 8" id="8"/>
          <p:cNvGrpSpPr>
            <a:grpSpLocks noChangeAspect="true"/>
          </p:cNvGrpSpPr>
          <p:nvPr/>
        </p:nvGrpSpPr>
        <p:grpSpPr>
          <a:xfrm rot="0">
            <a:off x="1038092" y="4564692"/>
            <a:ext cx="8764604" cy="5969471"/>
            <a:chOff x="0" y="0"/>
            <a:chExt cx="5475623" cy="3729384"/>
          </a:xfrm>
        </p:grpSpPr>
        <p:sp>
          <p:nvSpPr>
            <p:cNvPr name="Freeform 9" id="9"/>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10" id="10"/>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a:ln w="12700">
              <a:solidFill>
                <a:srgbClr val="000000"/>
              </a:solidFill>
            </a:ln>
          </p:spPr>
        </p:sp>
      </p:grpSp>
      <p:grpSp>
        <p:nvGrpSpPr>
          <p:cNvPr name="Group 11" id="11"/>
          <p:cNvGrpSpPr>
            <a:grpSpLocks noChangeAspect="true"/>
          </p:cNvGrpSpPr>
          <p:nvPr/>
        </p:nvGrpSpPr>
        <p:grpSpPr>
          <a:xfrm rot="0">
            <a:off x="1346854" y="4694003"/>
            <a:ext cx="8214048" cy="5594494"/>
            <a:chOff x="0" y="0"/>
            <a:chExt cx="5475623" cy="3729384"/>
          </a:xfrm>
        </p:grpSpPr>
        <p:sp>
          <p:nvSpPr>
            <p:cNvPr name="Freeform 12" id="12"/>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13" id="1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3"/>
              <a:stretch>
                <a:fillRect l="-8299" t="-9977" r="-13191" b="0"/>
              </a:stretch>
            </a:blipFill>
          </p:spPr>
        </p:sp>
      </p:grpSp>
      <p:sp>
        <p:nvSpPr>
          <p:cNvPr name="Freeform 14" id="14"/>
          <p:cNvSpPr/>
          <p:nvPr/>
        </p:nvSpPr>
        <p:spPr>
          <a:xfrm flipH="false" flipV="false" rot="0">
            <a:off x="1038092"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5" id="15"/>
          <p:cNvSpPr/>
          <p:nvPr/>
        </p:nvSpPr>
        <p:spPr>
          <a:xfrm>
            <a:off x="1666570" y="2632264"/>
            <a:ext cx="1158746" cy="0"/>
          </a:xfrm>
          <a:prstGeom prst="line">
            <a:avLst/>
          </a:prstGeom>
          <a:ln cap="flat" w="47625">
            <a:solidFill>
              <a:srgbClr val="CF152B"/>
            </a:solidFill>
            <a:prstDash val="solid"/>
            <a:headEnd type="none" len="sm" w="sm"/>
            <a:tailEnd type="none" len="sm" w="sm"/>
          </a:ln>
        </p:spPr>
      </p:sp>
      <p:grpSp>
        <p:nvGrpSpPr>
          <p:cNvPr name="Group 16" id="16"/>
          <p:cNvGrpSpPr>
            <a:grpSpLocks noChangeAspect="true"/>
          </p:cNvGrpSpPr>
          <p:nvPr/>
        </p:nvGrpSpPr>
        <p:grpSpPr>
          <a:xfrm rot="0">
            <a:off x="588485" y="8625205"/>
            <a:ext cx="2439911" cy="1661795"/>
            <a:chOff x="0" y="0"/>
            <a:chExt cx="5475623" cy="3729384"/>
          </a:xfrm>
        </p:grpSpPr>
        <p:sp>
          <p:nvSpPr>
            <p:cNvPr name="Freeform 17" id="17"/>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18" id="18"/>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a:ln w="12700">
              <a:solidFill>
                <a:srgbClr val="000000"/>
              </a:solidFill>
            </a:ln>
          </p:spPr>
        </p:sp>
      </p:grpSp>
      <p:grpSp>
        <p:nvGrpSpPr>
          <p:cNvPr name="Group 19" id="19"/>
          <p:cNvGrpSpPr>
            <a:grpSpLocks noChangeAspect="true"/>
          </p:cNvGrpSpPr>
          <p:nvPr/>
        </p:nvGrpSpPr>
        <p:grpSpPr>
          <a:xfrm rot="0">
            <a:off x="16039345" y="0"/>
            <a:ext cx="2439911" cy="1661795"/>
            <a:chOff x="0" y="0"/>
            <a:chExt cx="5475623" cy="3729384"/>
          </a:xfrm>
        </p:grpSpPr>
        <p:sp>
          <p:nvSpPr>
            <p:cNvPr name="Freeform 20" id="20"/>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21" id="21"/>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a:ln w="12700">
              <a:solidFill>
                <a:srgbClr val="000000"/>
              </a:solidFill>
            </a:ln>
          </p:spPr>
        </p:sp>
      </p:grpSp>
      <p:sp>
        <p:nvSpPr>
          <p:cNvPr name="Freeform 22" id="22"/>
          <p:cNvSpPr/>
          <p:nvPr/>
        </p:nvSpPr>
        <p:spPr>
          <a:xfrm flipH="false" flipV="false" rot="0">
            <a:off x="16303246" y="8940884"/>
            <a:ext cx="2591151" cy="634832"/>
          </a:xfrm>
          <a:custGeom>
            <a:avLst/>
            <a:gdLst/>
            <a:ahLst/>
            <a:cxnLst/>
            <a:rect r="r" b="b" t="t" l="l"/>
            <a:pathLst>
              <a:path h="634832" w="2591151">
                <a:moveTo>
                  <a:pt x="0" y="0"/>
                </a:moveTo>
                <a:lnTo>
                  <a:pt x="2591151" y="0"/>
                </a:lnTo>
                <a:lnTo>
                  <a:pt x="2591151" y="634832"/>
                </a:lnTo>
                <a:lnTo>
                  <a:pt x="0" y="6348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7663599" y="705814"/>
            <a:ext cx="1480401" cy="457578"/>
          </a:xfrm>
          <a:custGeom>
            <a:avLst/>
            <a:gdLst/>
            <a:ahLst/>
            <a:cxnLst/>
            <a:rect r="r" b="b" t="t" l="l"/>
            <a:pathLst>
              <a:path h="457578" w="1480401">
                <a:moveTo>
                  <a:pt x="0" y="0"/>
                </a:moveTo>
                <a:lnTo>
                  <a:pt x="1480401" y="0"/>
                </a:lnTo>
                <a:lnTo>
                  <a:pt x="1480401" y="457578"/>
                </a:lnTo>
                <a:lnTo>
                  <a:pt x="0" y="4575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1404805" y="3295179"/>
            <a:ext cx="8431375" cy="1024890"/>
          </a:xfrm>
          <a:prstGeom prst="rect">
            <a:avLst/>
          </a:prstGeom>
        </p:spPr>
        <p:txBody>
          <a:bodyPr anchor="t" rtlCol="false" tIns="0" lIns="0" bIns="0" rIns="0">
            <a:spAutoFit/>
          </a:bodyPr>
          <a:lstStyle/>
          <a:p>
            <a:pPr>
              <a:lnSpc>
                <a:spcPts val="7920"/>
              </a:lnSpc>
            </a:pPr>
            <a:r>
              <a:rPr lang="en-US" sz="7200">
                <a:solidFill>
                  <a:srgbClr val="FFFFFF"/>
                </a:solidFill>
                <a:latin typeface="Barlow SemiCondensed Bold"/>
              </a:rPr>
              <a:t>CADASTRO DE CLUBES</a:t>
            </a:r>
          </a:p>
        </p:txBody>
      </p:sp>
      <p:sp>
        <p:nvSpPr>
          <p:cNvPr name="TextBox 25" id="25"/>
          <p:cNvSpPr txBox="true"/>
          <p:nvPr/>
        </p:nvSpPr>
        <p:spPr>
          <a:xfrm rot="0">
            <a:off x="1860266" y="1201492"/>
            <a:ext cx="2336257"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futAPP</a:t>
            </a:r>
          </a:p>
        </p:txBody>
      </p:sp>
      <p:grpSp>
        <p:nvGrpSpPr>
          <p:cNvPr name="Group 26" id="26"/>
          <p:cNvGrpSpPr/>
          <p:nvPr/>
        </p:nvGrpSpPr>
        <p:grpSpPr>
          <a:xfrm rot="0">
            <a:off x="9802695" y="7127974"/>
            <a:ext cx="5511128" cy="554399"/>
            <a:chOff x="0" y="0"/>
            <a:chExt cx="7092247" cy="713454"/>
          </a:xfrm>
        </p:grpSpPr>
        <p:sp>
          <p:nvSpPr>
            <p:cNvPr name="Freeform 27" id="27"/>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grpSp>
        <p:nvGrpSpPr>
          <p:cNvPr name="Group 28" id="28"/>
          <p:cNvGrpSpPr/>
          <p:nvPr/>
        </p:nvGrpSpPr>
        <p:grpSpPr>
          <a:xfrm rot="0">
            <a:off x="9802695" y="5931590"/>
            <a:ext cx="5511128" cy="554399"/>
            <a:chOff x="0" y="0"/>
            <a:chExt cx="7092247" cy="713454"/>
          </a:xfrm>
        </p:grpSpPr>
        <p:sp>
          <p:nvSpPr>
            <p:cNvPr name="Freeform 29" id="29"/>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sp>
        <p:nvSpPr>
          <p:cNvPr name="TextBox 30" id="30"/>
          <p:cNvSpPr txBox="true"/>
          <p:nvPr/>
        </p:nvSpPr>
        <p:spPr>
          <a:xfrm rot="0">
            <a:off x="9836180" y="6771739"/>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Estádio do Clube</a:t>
            </a:r>
          </a:p>
        </p:txBody>
      </p:sp>
      <p:sp>
        <p:nvSpPr>
          <p:cNvPr name="TextBox 31" id="31"/>
          <p:cNvSpPr txBox="true"/>
          <p:nvPr/>
        </p:nvSpPr>
        <p:spPr>
          <a:xfrm rot="0">
            <a:off x="9836180" y="5575355"/>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Nome do Clube</a:t>
            </a:r>
          </a:p>
        </p:txBody>
      </p:sp>
      <p:grpSp>
        <p:nvGrpSpPr>
          <p:cNvPr name="Group 32" id="32"/>
          <p:cNvGrpSpPr/>
          <p:nvPr/>
        </p:nvGrpSpPr>
        <p:grpSpPr>
          <a:xfrm rot="0">
            <a:off x="9836180" y="9146634"/>
            <a:ext cx="5511128" cy="554399"/>
            <a:chOff x="0" y="0"/>
            <a:chExt cx="7092247" cy="713454"/>
          </a:xfrm>
        </p:grpSpPr>
        <p:sp>
          <p:nvSpPr>
            <p:cNvPr name="Freeform 33" id="33"/>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grpSp>
        <p:nvGrpSpPr>
          <p:cNvPr name="Group 34" id="34"/>
          <p:cNvGrpSpPr/>
          <p:nvPr/>
        </p:nvGrpSpPr>
        <p:grpSpPr>
          <a:xfrm rot="0">
            <a:off x="9836180" y="8162433"/>
            <a:ext cx="5511128" cy="554399"/>
            <a:chOff x="0" y="0"/>
            <a:chExt cx="7092247" cy="713454"/>
          </a:xfrm>
        </p:grpSpPr>
        <p:sp>
          <p:nvSpPr>
            <p:cNvPr name="Freeform 35" id="35"/>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sp>
        <p:nvSpPr>
          <p:cNvPr name="TextBox 36" id="36"/>
          <p:cNvSpPr txBox="true"/>
          <p:nvPr/>
        </p:nvSpPr>
        <p:spPr>
          <a:xfrm rot="0">
            <a:off x="9875705" y="8790399"/>
            <a:ext cx="3254160"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Treinador</a:t>
            </a:r>
          </a:p>
        </p:txBody>
      </p:sp>
      <p:sp>
        <p:nvSpPr>
          <p:cNvPr name="TextBox 37" id="37"/>
          <p:cNvSpPr txBox="true"/>
          <p:nvPr/>
        </p:nvSpPr>
        <p:spPr>
          <a:xfrm rot="0">
            <a:off x="9875705" y="7806198"/>
            <a:ext cx="3616092"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Cidade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sp>
        <p:nvSpPr>
          <p:cNvPr name="Freeform 2" id="2"/>
          <p:cNvSpPr/>
          <p:nvPr/>
        </p:nvSpPr>
        <p:spPr>
          <a:xfrm flipH="false" flipV="false" rot="0">
            <a:off x="1038092"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6640389" y="7079393"/>
            <a:ext cx="5736350" cy="3906962"/>
            <a:chOff x="0" y="0"/>
            <a:chExt cx="5475623" cy="3729384"/>
          </a:xfrm>
        </p:grpSpPr>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5" id="5"/>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a:ln w="12700">
              <a:solidFill>
                <a:srgbClr val="000000"/>
              </a:solidFill>
            </a:ln>
          </p:spPr>
        </p:sp>
      </p:grpSp>
      <p:grpSp>
        <p:nvGrpSpPr>
          <p:cNvPr name="Group 6" id="6"/>
          <p:cNvGrpSpPr>
            <a:grpSpLocks noChangeAspect="true"/>
          </p:cNvGrpSpPr>
          <p:nvPr/>
        </p:nvGrpSpPr>
        <p:grpSpPr>
          <a:xfrm rot="0">
            <a:off x="1628588" y="3871787"/>
            <a:ext cx="9419060" cy="6415213"/>
            <a:chOff x="0" y="0"/>
            <a:chExt cx="5475623" cy="3729384"/>
          </a:xfrm>
        </p:grpSpPr>
        <p:sp>
          <p:nvSpPr>
            <p:cNvPr name="Freeform 7" id="7"/>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FFFFFF"/>
            </a:solidFill>
          </p:spPr>
        </p:sp>
        <p:sp>
          <p:nvSpPr>
            <p:cNvPr name="Freeform 8" id="8"/>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FFFFFF"/>
            </a:solidFill>
            <a:ln w="12700">
              <a:solidFill>
                <a:srgbClr val="000000"/>
              </a:solidFill>
            </a:ln>
          </p:spPr>
        </p:sp>
      </p:grpSp>
      <p:grpSp>
        <p:nvGrpSpPr>
          <p:cNvPr name="Group 9" id="9"/>
          <p:cNvGrpSpPr/>
          <p:nvPr/>
        </p:nvGrpSpPr>
        <p:grpSpPr>
          <a:xfrm rot="-5400000">
            <a:off x="3533971" y="3623184"/>
            <a:ext cx="2434377" cy="7426136"/>
            <a:chOff x="0" y="0"/>
            <a:chExt cx="3130550" cy="9549832"/>
          </a:xfrm>
        </p:grpSpPr>
        <p:sp>
          <p:nvSpPr>
            <p:cNvPr name="Freeform 10" id="10"/>
            <p:cNvSpPr/>
            <p:nvPr/>
          </p:nvSpPr>
          <p:spPr>
            <a:xfrm flipH="false" flipV="false" rot="0">
              <a:off x="0" y="0"/>
              <a:ext cx="3130550" cy="9549832"/>
            </a:xfrm>
            <a:custGeom>
              <a:avLst/>
              <a:gdLst/>
              <a:ahLst/>
              <a:cxnLst/>
              <a:rect r="r" b="b" t="t" l="l"/>
              <a:pathLst>
                <a:path h="9549832" w="3130550">
                  <a:moveTo>
                    <a:pt x="0" y="1123950"/>
                  </a:moveTo>
                  <a:lnTo>
                    <a:pt x="0" y="9549832"/>
                  </a:lnTo>
                  <a:lnTo>
                    <a:pt x="3130550" y="9549832"/>
                  </a:lnTo>
                  <a:lnTo>
                    <a:pt x="3130550" y="0"/>
                  </a:lnTo>
                  <a:close/>
                </a:path>
              </a:pathLst>
            </a:custGeom>
            <a:solidFill>
              <a:srgbClr val="CF152B"/>
            </a:solidFill>
          </p:spPr>
        </p:sp>
      </p:grpSp>
      <p:sp>
        <p:nvSpPr>
          <p:cNvPr name="AutoShape 11" id="11"/>
          <p:cNvSpPr/>
          <p:nvPr/>
        </p:nvSpPr>
        <p:spPr>
          <a:xfrm rot="0">
            <a:off x="1028700" y="2913525"/>
            <a:ext cx="1158746" cy="0"/>
          </a:xfrm>
          <a:prstGeom prst="line">
            <a:avLst/>
          </a:prstGeom>
          <a:ln cap="flat" w="47625">
            <a:solidFill>
              <a:srgbClr val="CF152B"/>
            </a:solidFill>
            <a:prstDash val="solid"/>
            <a:headEnd type="none" len="sm" w="sm"/>
            <a:tailEnd type="none" len="sm" w="sm"/>
          </a:ln>
        </p:spPr>
      </p:sp>
      <p:grpSp>
        <p:nvGrpSpPr>
          <p:cNvPr name="Group 12" id="12"/>
          <p:cNvGrpSpPr/>
          <p:nvPr/>
        </p:nvGrpSpPr>
        <p:grpSpPr>
          <a:xfrm rot="0">
            <a:off x="11530619" y="5539289"/>
            <a:ext cx="5511128" cy="554399"/>
            <a:chOff x="0" y="0"/>
            <a:chExt cx="7092247" cy="713454"/>
          </a:xfrm>
        </p:grpSpPr>
        <p:sp>
          <p:nvSpPr>
            <p:cNvPr name="Freeform 13" id="13"/>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grpSp>
        <p:nvGrpSpPr>
          <p:cNvPr name="Group 14" id="14"/>
          <p:cNvGrpSpPr/>
          <p:nvPr/>
        </p:nvGrpSpPr>
        <p:grpSpPr>
          <a:xfrm rot="0">
            <a:off x="11530619" y="4204566"/>
            <a:ext cx="5511128" cy="554399"/>
            <a:chOff x="0" y="0"/>
            <a:chExt cx="7092247" cy="713454"/>
          </a:xfrm>
        </p:grpSpPr>
        <p:sp>
          <p:nvSpPr>
            <p:cNvPr name="Freeform 15" id="15"/>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grpSp>
        <p:nvGrpSpPr>
          <p:cNvPr name="Group 16" id="16"/>
          <p:cNvGrpSpPr/>
          <p:nvPr/>
        </p:nvGrpSpPr>
        <p:grpSpPr>
          <a:xfrm rot="0">
            <a:off x="11530619" y="2869843"/>
            <a:ext cx="5511128" cy="554399"/>
            <a:chOff x="0" y="0"/>
            <a:chExt cx="7092247" cy="713454"/>
          </a:xfrm>
        </p:grpSpPr>
        <p:sp>
          <p:nvSpPr>
            <p:cNvPr name="Freeform 17" id="17"/>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sp>
        <p:nvSpPr>
          <p:cNvPr name="Freeform 18" id="18"/>
          <p:cNvSpPr/>
          <p:nvPr/>
        </p:nvSpPr>
        <p:spPr>
          <a:xfrm flipH="false" flipV="false" rot="0">
            <a:off x="564691" y="9652168"/>
            <a:ext cx="2591151" cy="634832"/>
          </a:xfrm>
          <a:custGeom>
            <a:avLst/>
            <a:gdLst/>
            <a:ahLst/>
            <a:cxnLst/>
            <a:rect r="r" b="b" t="t" l="l"/>
            <a:pathLst>
              <a:path h="634832" w="2591151">
                <a:moveTo>
                  <a:pt x="0" y="0"/>
                </a:moveTo>
                <a:lnTo>
                  <a:pt x="2591151" y="0"/>
                </a:lnTo>
                <a:lnTo>
                  <a:pt x="2591151" y="634832"/>
                </a:lnTo>
                <a:lnTo>
                  <a:pt x="0" y="634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6640389" y="799911"/>
            <a:ext cx="1480401" cy="457578"/>
          </a:xfrm>
          <a:custGeom>
            <a:avLst/>
            <a:gdLst/>
            <a:ahLst/>
            <a:cxnLst/>
            <a:rect r="r" b="b" t="t" l="l"/>
            <a:pathLst>
              <a:path h="457578" w="1480401">
                <a:moveTo>
                  <a:pt x="0" y="0"/>
                </a:moveTo>
                <a:lnTo>
                  <a:pt x="1480400" y="0"/>
                </a:lnTo>
                <a:lnTo>
                  <a:pt x="1480400" y="457578"/>
                </a:lnTo>
                <a:lnTo>
                  <a:pt x="0" y="4575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4751160" y="3435128"/>
            <a:ext cx="6122581" cy="6831332"/>
          </a:xfrm>
          <a:custGeom>
            <a:avLst/>
            <a:gdLst/>
            <a:ahLst/>
            <a:cxnLst/>
            <a:rect r="r" b="b" t="t" l="l"/>
            <a:pathLst>
              <a:path h="6831332" w="6122581">
                <a:moveTo>
                  <a:pt x="0" y="0"/>
                </a:moveTo>
                <a:lnTo>
                  <a:pt x="6122581" y="0"/>
                </a:lnTo>
                <a:lnTo>
                  <a:pt x="6122581" y="6831331"/>
                </a:lnTo>
                <a:lnTo>
                  <a:pt x="0" y="6831331"/>
                </a:lnTo>
                <a:lnTo>
                  <a:pt x="0" y="0"/>
                </a:lnTo>
                <a:close/>
              </a:path>
            </a:pathLst>
          </a:custGeom>
          <a:blipFill>
            <a:blip r:embed="rId8"/>
            <a:stretch>
              <a:fillRect l="0" t="0" r="0" b="0"/>
            </a:stretch>
          </a:blipFill>
        </p:spPr>
      </p:sp>
      <p:sp>
        <p:nvSpPr>
          <p:cNvPr name="TextBox 21" id="21"/>
          <p:cNvSpPr txBox="true"/>
          <p:nvPr/>
        </p:nvSpPr>
        <p:spPr>
          <a:xfrm rot="0">
            <a:off x="11530619" y="4993109"/>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Altura</a:t>
            </a:r>
          </a:p>
        </p:txBody>
      </p:sp>
      <p:sp>
        <p:nvSpPr>
          <p:cNvPr name="TextBox 22" id="22"/>
          <p:cNvSpPr txBox="true"/>
          <p:nvPr/>
        </p:nvSpPr>
        <p:spPr>
          <a:xfrm rot="0">
            <a:off x="11530619" y="3658386"/>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Idade</a:t>
            </a:r>
          </a:p>
        </p:txBody>
      </p:sp>
      <p:sp>
        <p:nvSpPr>
          <p:cNvPr name="TextBox 23" id="23"/>
          <p:cNvSpPr txBox="true"/>
          <p:nvPr/>
        </p:nvSpPr>
        <p:spPr>
          <a:xfrm rot="0">
            <a:off x="912990" y="3131108"/>
            <a:ext cx="7370482" cy="1024890"/>
          </a:xfrm>
          <a:prstGeom prst="rect">
            <a:avLst/>
          </a:prstGeom>
        </p:spPr>
        <p:txBody>
          <a:bodyPr anchor="t" rtlCol="false" tIns="0" lIns="0" bIns="0" rIns="0">
            <a:spAutoFit/>
          </a:bodyPr>
          <a:lstStyle/>
          <a:p>
            <a:pPr>
              <a:lnSpc>
                <a:spcPts val="7920"/>
              </a:lnSpc>
            </a:pPr>
            <a:r>
              <a:rPr lang="en-US" sz="7200">
                <a:solidFill>
                  <a:srgbClr val="FFFFFF"/>
                </a:solidFill>
                <a:latin typeface="Barlow SemiCondensed Bold"/>
              </a:rPr>
              <a:t>CADASTRO</a:t>
            </a:r>
          </a:p>
        </p:txBody>
      </p:sp>
      <p:sp>
        <p:nvSpPr>
          <p:cNvPr name="TextBox 24" id="24"/>
          <p:cNvSpPr txBox="true"/>
          <p:nvPr/>
        </p:nvSpPr>
        <p:spPr>
          <a:xfrm rot="0">
            <a:off x="1333340" y="6631718"/>
            <a:ext cx="3871896" cy="447675"/>
          </a:xfrm>
          <a:prstGeom prst="rect">
            <a:avLst/>
          </a:prstGeom>
        </p:spPr>
        <p:txBody>
          <a:bodyPr anchor="t" rtlCol="false" tIns="0" lIns="0" bIns="0" rIns="0">
            <a:spAutoFit/>
          </a:bodyPr>
          <a:lstStyle/>
          <a:p>
            <a:pPr algn="ctr">
              <a:lnSpc>
                <a:spcPts val="3300"/>
              </a:lnSpc>
            </a:pPr>
            <a:r>
              <a:rPr lang="en-US" sz="3000">
                <a:solidFill>
                  <a:srgbClr val="FFFFFF"/>
                </a:solidFill>
                <a:latin typeface="Barlow SemiCondensed Bold"/>
              </a:rPr>
              <a:t>RONALDO</a:t>
            </a:r>
          </a:p>
        </p:txBody>
      </p:sp>
      <p:sp>
        <p:nvSpPr>
          <p:cNvPr name="TextBox 25" id="25"/>
          <p:cNvSpPr txBox="true"/>
          <p:nvPr/>
        </p:nvSpPr>
        <p:spPr>
          <a:xfrm rot="0">
            <a:off x="1599581" y="6992573"/>
            <a:ext cx="3339413" cy="1158875"/>
          </a:xfrm>
          <a:prstGeom prst="rect">
            <a:avLst/>
          </a:prstGeom>
        </p:spPr>
        <p:txBody>
          <a:bodyPr anchor="t" rtlCol="false" tIns="0" lIns="0" bIns="0" rIns="0">
            <a:spAutoFit/>
          </a:bodyPr>
          <a:lstStyle/>
          <a:p>
            <a:pPr algn="ctr">
              <a:lnSpc>
                <a:spcPts val="8800"/>
              </a:lnSpc>
            </a:pPr>
            <a:r>
              <a:rPr lang="en-US" sz="8000">
                <a:solidFill>
                  <a:srgbClr val="FFFFFF"/>
                </a:solidFill>
                <a:latin typeface="Barlow SemiCondensed Bold"/>
              </a:rPr>
              <a:t>#7</a:t>
            </a:r>
          </a:p>
        </p:txBody>
      </p:sp>
      <p:sp>
        <p:nvSpPr>
          <p:cNvPr name="TextBox 26" id="26"/>
          <p:cNvSpPr txBox="true"/>
          <p:nvPr/>
        </p:nvSpPr>
        <p:spPr>
          <a:xfrm rot="0">
            <a:off x="11530619" y="2323663"/>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Nome do Jogador</a:t>
            </a:r>
          </a:p>
        </p:txBody>
      </p:sp>
      <p:sp>
        <p:nvSpPr>
          <p:cNvPr name="TextBox 27" id="27"/>
          <p:cNvSpPr txBox="true"/>
          <p:nvPr/>
        </p:nvSpPr>
        <p:spPr>
          <a:xfrm rot="0">
            <a:off x="912990" y="3900362"/>
            <a:ext cx="5309417" cy="730250"/>
          </a:xfrm>
          <a:prstGeom prst="rect">
            <a:avLst/>
          </a:prstGeom>
        </p:spPr>
        <p:txBody>
          <a:bodyPr anchor="t" rtlCol="false" tIns="0" lIns="0" bIns="0" rIns="0">
            <a:spAutoFit/>
          </a:bodyPr>
          <a:lstStyle/>
          <a:p>
            <a:pPr>
              <a:lnSpc>
                <a:spcPts val="5500"/>
              </a:lnSpc>
            </a:pPr>
            <a:r>
              <a:rPr lang="en-US" sz="5000">
                <a:solidFill>
                  <a:srgbClr val="FFFFFF"/>
                </a:solidFill>
                <a:latin typeface="Barlow SemiCondensed Bold"/>
              </a:rPr>
              <a:t>DE JOGADORES</a:t>
            </a:r>
          </a:p>
        </p:txBody>
      </p:sp>
      <p:sp>
        <p:nvSpPr>
          <p:cNvPr name="TextBox 28" id="28"/>
          <p:cNvSpPr txBox="true"/>
          <p:nvPr/>
        </p:nvSpPr>
        <p:spPr>
          <a:xfrm rot="0">
            <a:off x="1860266" y="1201492"/>
            <a:ext cx="2336257"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futAPP</a:t>
            </a:r>
          </a:p>
        </p:txBody>
      </p:sp>
      <p:grpSp>
        <p:nvGrpSpPr>
          <p:cNvPr name="Group 29" id="29"/>
          <p:cNvGrpSpPr/>
          <p:nvPr/>
        </p:nvGrpSpPr>
        <p:grpSpPr>
          <a:xfrm rot="0">
            <a:off x="11530619" y="9415185"/>
            <a:ext cx="5511128" cy="554399"/>
            <a:chOff x="0" y="0"/>
            <a:chExt cx="7092247" cy="713454"/>
          </a:xfrm>
        </p:grpSpPr>
        <p:sp>
          <p:nvSpPr>
            <p:cNvPr name="Freeform 30" id="30"/>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grpSp>
        <p:nvGrpSpPr>
          <p:cNvPr name="Group 31" id="31"/>
          <p:cNvGrpSpPr/>
          <p:nvPr/>
        </p:nvGrpSpPr>
        <p:grpSpPr>
          <a:xfrm rot="0">
            <a:off x="11530619" y="8080462"/>
            <a:ext cx="5511128" cy="554399"/>
            <a:chOff x="0" y="0"/>
            <a:chExt cx="7092247" cy="713454"/>
          </a:xfrm>
        </p:grpSpPr>
        <p:sp>
          <p:nvSpPr>
            <p:cNvPr name="Freeform 32" id="32"/>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grpSp>
        <p:nvGrpSpPr>
          <p:cNvPr name="Group 33" id="33"/>
          <p:cNvGrpSpPr/>
          <p:nvPr/>
        </p:nvGrpSpPr>
        <p:grpSpPr>
          <a:xfrm rot="0">
            <a:off x="11530619" y="6745739"/>
            <a:ext cx="5511128" cy="554399"/>
            <a:chOff x="0" y="0"/>
            <a:chExt cx="7092247" cy="713454"/>
          </a:xfrm>
        </p:grpSpPr>
        <p:sp>
          <p:nvSpPr>
            <p:cNvPr name="Freeform 34" id="34"/>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sp>
        <p:nvSpPr>
          <p:cNvPr name="TextBox 35" id="35"/>
          <p:cNvSpPr txBox="true"/>
          <p:nvPr/>
        </p:nvSpPr>
        <p:spPr>
          <a:xfrm rot="0">
            <a:off x="11530619" y="8869005"/>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Nacionalidade</a:t>
            </a:r>
          </a:p>
        </p:txBody>
      </p:sp>
      <p:sp>
        <p:nvSpPr>
          <p:cNvPr name="TextBox 36" id="36"/>
          <p:cNvSpPr txBox="true"/>
          <p:nvPr/>
        </p:nvSpPr>
        <p:spPr>
          <a:xfrm rot="0">
            <a:off x="11530619" y="7534282"/>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Camisa</a:t>
            </a:r>
          </a:p>
        </p:txBody>
      </p:sp>
      <p:sp>
        <p:nvSpPr>
          <p:cNvPr name="TextBox 37" id="37"/>
          <p:cNvSpPr txBox="true"/>
          <p:nvPr/>
        </p:nvSpPr>
        <p:spPr>
          <a:xfrm rot="0">
            <a:off x="11530619" y="6199558"/>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Pé</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sp>
        <p:nvSpPr>
          <p:cNvPr name="Freeform 2" id="2"/>
          <p:cNvSpPr/>
          <p:nvPr/>
        </p:nvSpPr>
        <p:spPr>
          <a:xfrm flipH="false" flipV="false" rot="0">
            <a:off x="1038092"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6640389" y="7079393"/>
            <a:ext cx="5736350" cy="3906962"/>
            <a:chOff x="0" y="0"/>
            <a:chExt cx="5475623" cy="3729384"/>
          </a:xfrm>
        </p:grpSpPr>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5" id="5"/>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a:ln w="12700">
              <a:solidFill>
                <a:srgbClr val="000000"/>
              </a:solidFill>
            </a:ln>
          </p:spPr>
        </p:sp>
      </p:grpSp>
      <p:grpSp>
        <p:nvGrpSpPr>
          <p:cNvPr name="Group 6" id="6"/>
          <p:cNvGrpSpPr>
            <a:grpSpLocks noChangeAspect="true"/>
          </p:cNvGrpSpPr>
          <p:nvPr/>
        </p:nvGrpSpPr>
        <p:grpSpPr>
          <a:xfrm rot="0">
            <a:off x="-4709530" y="4735387"/>
            <a:ext cx="9419060" cy="6415213"/>
            <a:chOff x="0" y="0"/>
            <a:chExt cx="5475623" cy="3729384"/>
          </a:xfrm>
        </p:grpSpPr>
        <p:sp>
          <p:nvSpPr>
            <p:cNvPr name="Freeform 7" id="7"/>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FFFFFF"/>
            </a:solidFill>
          </p:spPr>
        </p:sp>
        <p:sp>
          <p:nvSpPr>
            <p:cNvPr name="Freeform 8" id="8"/>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FFFFFF"/>
            </a:solidFill>
            <a:ln w="12700">
              <a:solidFill>
                <a:srgbClr val="000000"/>
              </a:solidFill>
            </a:ln>
          </p:spPr>
        </p:sp>
      </p:grpSp>
      <p:grpSp>
        <p:nvGrpSpPr>
          <p:cNvPr name="Group 9" id="9"/>
          <p:cNvGrpSpPr/>
          <p:nvPr/>
        </p:nvGrpSpPr>
        <p:grpSpPr>
          <a:xfrm rot="-5400000">
            <a:off x="-188489" y="2535329"/>
            <a:ext cx="2434377" cy="7426136"/>
            <a:chOff x="0" y="0"/>
            <a:chExt cx="3130550" cy="9549832"/>
          </a:xfrm>
        </p:grpSpPr>
        <p:sp>
          <p:nvSpPr>
            <p:cNvPr name="Freeform 10" id="10"/>
            <p:cNvSpPr/>
            <p:nvPr/>
          </p:nvSpPr>
          <p:spPr>
            <a:xfrm flipH="false" flipV="false" rot="0">
              <a:off x="0" y="0"/>
              <a:ext cx="3130550" cy="9549832"/>
            </a:xfrm>
            <a:custGeom>
              <a:avLst/>
              <a:gdLst/>
              <a:ahLst/>
              <a:cxnLst/>
              <a:rect r="r" b="b" t="t" l="l"/>
              <a:pathLst>
                <a:path h="9549832" w="3130550">
                  <a:moveTo>
                    <a:pt x="0" y="1123950"/>
                  </a:moveTo>
                  <a:lnTo>
                    <a:pt x="0" y="9549832"/>
                  </a:lnTo>
                  <a:lnTo>
                    <a:pt x="3130550" y="9549832"/>
                  </a:lnTo>
                  <a:lnTo>
                    <a:pt x="3130550" y="0"/>
                  </a:lnTo>
                  <a:close/>
                </a:path>
              </a:pathLst>
            </a:custGeom>
            <a:solidFill>
              <a:srgbClr val="CF152B"/>
            </a:solidFill>
          </p:spPr>
        </p:sp>
      </p:grpSp>
      <p:sp>
        <p:nvSpPr>
          <p:cNvPr name="AutoShape 11" id="11"/>
          <p:cNvSpPr/>
          <p:nvPr/>
        </p:nvSpPr>
        <p:spPr>
          <a:xfrm rot="0">
            <a:off x="1028700" y="2913525"/>
            <a:ext cx="1158746" cy="0"/>
          </a:xfrm>
          <a:prstGeom prst="line">
            <a:avLst/>
          </a:prstGeom>
          <a:ln cap="flat" w="47625">
            <a:solidFill>
              <a:srgbClr val="CF152B"/>
            </a:solidFill>
            <a:prstDash val="solid"/>
            <a:headEnd type="none" len="sm" w="sm"/>
            <a:tailEnd type="none" len="sm" w="sm"/>
          </a:ln>
        </p:spPr>
      </p:sp>
      <p:grpSp>
        <p:nvGrpSpPr>
          <p:cNvPr name="Group 12" id="12"/>
          <p:cNvGrpSpPr/>
          <p:nvPr/>
        </p:nvGrpSpPr>
        <p:grpSpPr>
          <a:xfrm rot="0">
            <a:off x="5527908" y="5937303"/>
            <a:ext cx="5511128" cy="554399"/>
            <a:chOff x="0" y="0"/>
            <a:chExt cx="7092247" cy="713454"/>
          </a:xfrm>
        </p:grpSpPr>
        <p:sp>
          <p:nvSpPr>
            <p:cNvPr name="Freeform 13" id="13"/>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grpSp>
        <p:nvGrpSpPr>
          <p:cNvPr name="Group 14" id="14"/>
          <p:cNvGrpSpPr/>
          <p:nvPr/>
        </p:nvGrpSpPr>
        <p:grpSpPr>
          <a:xfrm rot="0">
            <a:off x="5527908" y="4602580"/>
            <a:ext cx="5511128" cy="554399"/>
            <a:chOff x="0" y="0"/>
            <a:chExt cx="7092247" cy="713454"/>
          </a:xfrm>
        </p:grpSpPr>
        <p:sp>
          <p:nvSpPr>
            <p:cNvPr name="Freeform 15" id="15"/>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sp>
        <p:nvSpPr>
          <p:cNvPr name="Freeform 16" id="16"/>
          <p:cNvSpPr/>
          <p:nvPr/>
        </p:nvSpPr>
        <p:spPr>
          <a:xfrm flipH="false" flipV="false" rot="0">
            <a:off x="564691" y="9652168"/>
            <a:ext cx="2591151" cy="634832"/>
          </a:xfrm>
          <a:custGeom>
            <a:avLst/>
            <a:gdLst/>
            <a:ahLst/>
            <a:cxnLst/>
            <a:rect r="r" b="b" t="t" l="l"/>
            <a:pathLst>
              <a:path h="634832" w="2591151">
                <a:moveTo>
                  <a:pt x="0" y="0"/>
                </a:moveTo>
                <a:lnTo>
                  <a:pt x="2591151" y="0"/>
                </a:lnTo>
                <a:lnTo>
                  <a:pt x="2591151" y="634832"/>
                </a:lnTo>
                <a:lnTo>
                  <a:pt x="0" y="634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6640389" y="799911"/>
            <a:ext cx="1480401" cy="457578"/>
          </a:xfrm>
          <a:custGeom>
            <a:avLst/>
            <a:gdLst/>
            <a:ahLst/>
            <a:cxnLst/>
            <a:rect r="r" b="b" t="t" l="l"/>
            <a:pathLst>
              <a:path h="457578" w="1480401">
                <a:moveTo>
                  <a:pt x="0" y="0"/>
                </a:moveTo>
                <a:lnTo>
                  <a:pt x="1480400" y="0"/>
                </a:lnTo>
                <a:lnTo>
                  <a:pt x="1480400" y="457578"/>
                </a:lnTo>
                <a:lnTo>
                  <a:pt x="0" y="4575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5527908" y="5471304"/>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Antigo Time</a:t>
            </a:r>
          </a:p>
        </p:txBody>
      </p:sp>
      <p:sp>
        <p:nvSpPr>
          <p:cNvPr name="TextBox 19" id="19"/>
          <p:cNvSpPr txBox="true"/>
          <p:nvPr/>
        </p:nvSpPr>
        <p:spPr>
          <a:xfrm rot="0">
            <a:off x="5527908" y="4179670"/>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Valor</a:t>
            </a:r>
          </a:p>
        </p:txBody>
      </p:sp>
      <p:sp>
        <p:nvSpPr>
          <p:cNvPr name="TextBox 20" id="20"/>
          <p:cNvSpPr txBox="true"/>
          <p:nvPr/>
        </p:nvSpPr>
        <p:spPr>
          <a:xfrm rot="0">
            <a:off x="291411" y="5382722"/>
            <a:ext cx="7370482" cy="1024890"/>
          </a:xfrm>
          <a:prstGeom prst="rect">
            <a:avLst/>
          </a:prstGeom>
        </p:spPr>
        <p:txBody>
          <a:bodyPr anchor="t" rtlCol="false" tIns="0" lIns="0" bIns="0" rIns="0">
            <a:spAutoFit/>
          </a:bodyPr>
          <a:lstStyle/>
          <a:p>
            <a:pPr>
              <a:lnSpc>
                <a:spcPts val="7920"/>
              </a:lnSpc>
            </a:pPr>
            <a:r>
              <a:rPr lang="en-US" sz="7200">
                <a:solidFill>
                  <a:srgbClr val="FFFFFF"/>
                </a:solidFill>
                <a:latin typeface="Barlow SemiCondensed Bold"/>
              </a:rPr>
              <a:t>CADASTRO</a:t>
            </a:r>
          </a:p>
        </p:txBody>
      </p:sp>
      <p:sp>
        <p:nvSpPr>
          <p:cNvPr name="TextBox 21" id="21"/>
          <p:cNvSpPr txBox="true"/>
          <p:nvPr/>
        </p:nvSpPr>
        <p:spPr>
          <a:xfrm rot="0">
            <a:off x="5527908" y="3564210"/>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Bold"/>
              </a:rPr>
              <a:t>EMPRÉSTIMO (E)</a:t>
            </a:r>
          </a:p>
        </p:txBody>
      </p:sp>
      <p:sp>
        <p:nvSpPr>
          <p:cNvPr name="TextBox 22" id="22"/>
          <p:cNvSpPr txBox="true"/>
          <p:nvPr/>
        </p:nvSpPr>
        <p:spPr>
          <a:xfrm rot="0">
            <a:off x="291411" y="6190076"/>
            <a:ext cx="4035182" cy="730250"/>
          </a:xfrm>
          <a:prstGeom prst="rect">
            <a:avLst/>
          </a:prstGeom>
        </p:spPr>
        <p:txBody>
          <a:bodyPr anchor="t" rtlCol="false" tIns="0" lIns="0" bIns="0" rIns="0">
            <a:spAutoFit/>
          </a:bodyPr>
          <a:lstStyle/>
          <a:p>
            <a:pPr>
              <a:lnSpc>
                <a:spcPts val="5500"/>
              </a:lnSpc>
            </a:pPr>
            <a:r>
              <a:rPr lang="en-US" sz="5000">
                <a:solidFill>
                  <a:srgbClr val="FFFFFF"/>
                </a:solidFill>
                <a:latin typeface="Barlow SemiCondensed Bold"/>
              </a:rPr>
              <a:t>DE JOGADORES</a:t>
            </a:r>
          </a:p>
        </p:txBody>
      </p:sp>
      <p:sp>
        <p:nvSpPr>
          <p:cNvPr name="TextBox 23" id="23"/>
          <p:cNvSpPr txBox="true"/>
          <p:nvPr/>
        </p:nvSpPr>
        <p:spPr>
          <a:xfrm rot="0">
            <a:off x="1860266" y="1201492"/>
            <a:ext cx="2336257"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futAPP</a:t>
            </a:r>
          </a:p>
        </p:txBody>
      </p:sp>
      <p:grpSp>
        <p:nvGrpSpPr>
          <p:cNvPr name="Group 24" id="24"/>
          <p:cNvGrpSpPr/>
          <p:nvPr/>
        </p:nvGrpSpPr>
        <p:grpSpPr>
          <a:xfrm rot="0">
            <a:off x="5527908" y="8478475"/>
            <a:ext cx="5511128" cy="554399"/>
            <a:chOff x="0" y="0"/>
            <a:chExt cx="7092247" cy="713454"/>
          </a:xfrm>
        </p:grpSpPr>
        <p:sp>
          <p:nvSpPr>
            <p:cNvPr name="Freeform 25" id="25"/>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grpSp>
        <p:nvGrpSpPr>
          <p:cNvPr name="Group 26" id="26"/>
          <p:cNvGrpSpPr/>
          <p:nvPr/>
        </p:nvGrpSpPr>
        <p:grpSpPr>
          <a:xfrm rot="0">
            <a:off x="5527908" y="7143752"/>
            <a:ext cx="5511128" cy="554399"/>
            <a:chOff x="0" y="0"/>
            <a:chExt cx="7092247" cy="713454"/>
          </a:xfrm>
        </p:grpSpPr>
        <p:sp>
          <p:nvSpPr>
            <p:cNvPr name="Freeform 27" id="27"/>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sp>
        <p:nvSpPr>
          <p:cNvPr name="TextBox 28" id="28"/>
          <p:cNvSpPr txBox="true"/>
          <p:nvPr/>
        </p:nvSpPr>
        <p:spPr>
          <a:xfrm rot="0">
            <a:off x="5527908" y="8012476"/>
            <a:ext cx="3254160"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Obrigação de compra</a:t>
            </a:r>
          </a:p>
        </p:txBody>
      </p:sp>
      <p:sp>
        <p:nvSpPr>
          <p:cNvPr name="TextBox 29" id="29"/>
          <p:cNvSpPr txBox="true"/>
          <p:nvPr/>
        </p:nvSpPr>
        <p:spPr>
          <a:xfrm rot="0">
            <a:off x="5527908" y="6723158"/>
            <a:ext cx="3616092"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Duração do empréstimo</a:t>
            </a:r>
          </a:p>
        </p:txBody>
      </p:sp>
      <p:sp>
        <p:nvSpPr>
          <p:cNvPr name="TextBox 30" id="30"/>
          <p:cNvSpPr txBox="true"/>
          <p:nvPr/>
        </p:nvSpPr>
        <p:spPr>
          <a:xfrm rot="0">
            <a:off x="5527908" y="2207087"/>
            <a:ext cx="8075441" cy="730250"/>
          </a:xfrm>
          <a:prstGeom prst="rect">
            <a:avLst/>
          </a:prstGeom>
        </p:spPr>
        <p:txBody>
          <a:bodyPr anchor="t" rtlCol="false" tIns="0" lIns="0" bIns="0" rIns="0">
            <a:spAutoFit/>
          </a:bodyPr>
          <a:lstStyle/>
          <a:p>
            <a:pPr>
              <a:lnSpc>
                <a:spcPts val="5500"/>
              </a:lnSpc>
            </a:pPr>
            <a:r>
              <a:rPr lang="en-US" sz="5000">
                <a:solidFill>
                  <a:srgbClr val="FFFFFF"/>
                </a:solidFill>
                <a:latin typeface="Barlow SemiCondensed Bold"/>
              </a:rPr>
              <a:t>TIPO DE TRANSFERÂNCIA:</a:t>
            </a:r>
          </a:p>
        </p:txBody>
      </p:sp>
      <p:grpSp>
        <p:nvGrpSpPr>
          <p:cNvPr name="Group 31" id="31"/>
          <p:cNvGrpSpPr/>
          <p:nvPr/>
        </p:nvGrpSpPr>
        <p:grpSpPr>
          <a:xfrm rot="0">
            <a:off x="11829611" y="5937303"/>
            <a:ext cx="5511128" cy="554399"/>
            <a:chOff x="0" y="0"/>
            <a:chExt cx="7092247" cy="713454"/>
          </a:xfrm>
        </p:grpSpPr>
        <p:sp>
          <p:nvSpPr>
            <p:cNvPr name="Freeform 32" id="32"/>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grpSp>
        <p:nvGrpSpPr>
          <p:cNvPr name="Group 33" id="33"/>
          <p:cNvGrpSpPr/>
          <p:nvPr/>
        </p:nvGrpSpPr>
        <p:grpSpPr>
          <a:xfrm rot="0">
            <a:off x="11829611" y="4602580"/>
            <a:ext cx="5511128" cy="554399"/>
            <a:chOff x="0" y="0"/>
            <a:chExt cx="7092247" cy="713454"/>
          </a:xfrm>
        </p:grpSpPr>
        <p:sp>
          <p:nvSpPr>
            <p:cNvPr name="Freeform 34" id="34"/>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sp>
        <p:nvSpPr>
          <p:cNvPr name="TextBox 35" id="35"/>
          <p:cNvSpPr txBox="true"/>
          <p:nvPr/>
        </p:nvSpPr>
        <p:spPr>
          <a:xfrm rot="0">
            <a:off x="11829611" y="5471304"/>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Antigo Time</a:t>
            </a:r>
          </a:p>
        </p:txBody>
      </p:sp>
      <p:sp>
        <p:nvSpPr>
          <p:cNvPr name="TextBox 36" id="36"/>
          <p:cNvSpPr txBox="true"/>
          <p:nvPr/>
        </p:nvSpPr>
        <p:spPr>
          <a:xfrm rot="0">
            <a:off x="11829611" y="4179670"/>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Valor</a:t>
            </a:r>
          </a:p>
        </p:txBody>
      </p:sp>
      <p:sp>
        <p:nvSpPr>
          <p:cNvPr name="TextBox 37" id="37"/>
          <p:cNvSpPr txBox="true"/>
          <p:nvPr/>
        </p:nvSpPr>
        <p:spPr>
          <a:xfrm rot="0">
            <a:off x="11829611" y="3564210"/>
            <a:ext cx="2446108"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Bold"/>
              </a:rPr>
              <a:t>DEFINITIVA (D)</a:t>
            </a:r>
          </a:p>
        </p:txBody>
      </p:sp>
      <p:grpSp>
        <p:nvGrpSpPr>
          <p:cNvPr name="Group 38" id="38"/>
          <p:cNvGrpSpPr/>
          <p:nvPr/>
        </p:nvGrpSpPr>
        <p:grpSpPr>
          <a:xfrm rot="0">
            <a:off x="11829611" y="7143752"/>
            <a:ext cx="5511128" cy="554399"/>
            <a:chOff x="0" y="0"/>
            <a:chExt cx="7092247" cy="713454"/>
          </a:xfrm>
        </p:grpSpPr>
        <p:sp>
          <p:nvSpPr>
            <p:cNvPr name="Freeform 39" id="39"/>
            <p:cNvSpPr/>
            <p:nvPr/>
          </p:nvSpPr>
          <p:spPr>
            <a:xfrm flipH="false" flipV="false" rot="0">
              <a:off x="0" y="0"/>
              <a:ext cx="7092247" cy="713454"/>
            </a:xfrm>
            <a:custGeom>
              <a:avLst/>
              <a:gdLst/>
              <a:ahLst/>
              <a:cxnLst/>
              <a:rect r="r" b="b" t="t" l="l"/>
              <a:pathLst>
                <a:path h="713454" w="7092247">
                  <a:moveTo>
                    <a:pt x="6967786" y="713454"/>
                  </a:moveTo>
                  <a:lnTo>
                    <a:pt x="124460" y="713454"/>
                  </a:lnTo>
                  <a:cubicBezTo>
                    <a:pt x="55880" y="713454"/>
                    <a:pt x="0" y="657574"/>
                    <a:pt x="0" y="588994"/>
                  </a:cubicBezTo>
                  <a:lnTo>
                    <a:pt x="0" y="124460"/>
                  </a:lnTo>
                  <a:cubicBezTo>
                    <a:pt x="0" y="55880"/>
                    <a:pt x="55880" y="0"/>
                    <a:pt x="124460" y="0"/>
                  </a:cubicBezTo>
                  <a:lnTo>
                    <a:pt x="6967787" y="0"/>
                  </a:lnTo>
                  <a:cubicBezTo>
                    <a:pt x="7036367" y="0"/>
                    <a:pt x="7092247" y="55880"/>
                    <a:pt x="7092247" y="124460"/>
                  </a:cubicBezTo>
                  <a:lnTo>
                    <a:pt x="7092247" y="588994"/>
                  </a:lnTo>
                  <a:cubicBezTo>
                    <a:pt x="7092247" y="657574"/>
                    <a:pt x="7036367" y="713454"/>
                    <a:pt x="6967787" y="713454"/>
                  </a:cubicBezTo>
                  <a:close/>
                </a:path>
              </a:pathLst>
            </a:custGeom>
            <a:solidFill>
              <a:srgbClr val="FFFFFF"/>
            </a:solidFill>
          </p:spPr>
        </p:sp>
      </p:grpSp>
      <p:sp>
        <p:nvSpPr>
          <p:cNvPr name="TextBox 40" id="40"/>
          <p:cNvSpPr txBox="true"/>
          <p:nvPr/>
        </p:nvSpPr>
        <p:spPr>
          <a:xfrm rot="0">
            <a:off x="11829611" y="6723158"/>
            <a:ext cx="3616092" cy="3562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rPr>
              <a:t>Duração do contrato</a:t>
            </a:r>
          </a:p>
        </p:txBody>
      </p:sp>
      <p:sp>
        <p:nvSpPr>
          <p:cNvPr name="TextBox 41" id="41"/>
          <p:cNvSpPr txBox="true"/>
          <p:nvPr/>
        </p:nvSpPr>
        <p:spPr>
          <a:xfrm rot="0">
            <a:off x="5527908" y="2892236"/>
            <a:ext cx="7849302" cy="412750"/>
          </a:xfrm>
          <a:prstGeom prst="rect">
            <a:avLst/>
          </a:prstGeom>
        </p:spPr>
        <p:txBody>
          <a:bodyPr anchor="t" rtlCol="false" tIns="0" lIns="0" bIns="0" rIns="0">
            <a:spAutoFit/>
          </a:bodyPr>
          <a:lstStyle/>
          <a:p>
            <a:pPr>
              <a:lnSpc>
                <a:spcPts val="3499"/>
              </a:lnSpc>
            </a:pPr>
            <a:r>
              <a:rPr lang="en-US" sz="2499">
                <a:solidFill>
                  <a:srgbClr val="CF152B"/>
                </a:solidFill>
                <a:latin typeface="Montserrat Medium Italics"/>
              </a:rPr>
              <a:t>*escolha somente um tipo de transferência*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313764" y="3972296"/>
            <a:ext cx="9419060" cy="6415213"/>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D71920"/>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D71920"/>
            </a:solidFill>
            <a:ln w="12700">
              <a:solidFill>
                <a:srgbClr val="000000"/>
              </a:solidFill>
            </a:ln>
          </p:spPr>
        </p:sp>
      </p:grpSp>
      <p:grpSp>
        <p:nvGrpSpPr>
          <p:cNvPr name="Group 5" id="5"/>
          <p:cNvGrpSpPr/>
          <p:nvPr/>
        </p:nvGrpSpPr>
        <p:grpSpPr>
          <a:xfrm rot="0">
            <a:off x="11287596" y="1028700"/>
            <a:ext cx="9503497" cy="8229600"/>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973" t="0" r="-13919" b="0"/>
              </a:stretch>
            </a:blipFill>
          </p:spPr>
        </p:sp>
      </p:grpSp>
      <p:sp>
        <p:nvSpPr>
          <p:cNvPr name="AutoShape 7" id="7"/>
          <p:cNvSpPr/>
          <p:nvPr/>
        </p:nvSpPr>
        <p:spPr>
          <a:xfrm>
            <a:off x="1181602" y="2018849"/>
            <a:ext cx="1158746" cy="0"/>
          </a:xfrm>
          <a:prstGeom prst="line">
            <a:avLst/>
          </a:prstGeom>
          <a:ln cap="flat" w="47625">
            <a:solidFill>
              <a:srgbClr val="CF152B"/>
            </a:solidFill>
            <a:prstDash val="solid"/>
            <a:headEnd type="none" len="sm" w="sm"/>
            <a:tailEnd type="none" len="sm" w="sm"/>
          </a:ln>
        </p:spPr>
      </p:sp>
      <p:sp>
        <p:nvSpPr>
          <p:cNvPr name="TextBox 8" id="8"/>
          <p:cNvSpPr txBox="true"/>
          <p:nvPr/>
        </p:nvSpPr>
        <p:spPr>
          <a:xfrm rot="0">
            <a:off x="869595" y="2383475"/>
            <a:ext cx="7075700" cy="1024890"/>
          </a:xfrm>
          <a:prstGeom prst="rect">
            <a:avLst/>
          </a:prstGeom>
        </p:spPr>
        <p:txBody>
          <a:bodyPr anchor="t" rtlCol="false" tIns="0" lIns="0" bIns="0" rIns="0">
            <a:spAutoFit/>
          </a:bodyPr>
          <a:lstStyle/>
          <a:p>
            <a:pPr>
              <a:lnSpc>
                <a:spcPts val="7920"/>
              </a:lnSpc>
            </a:pPr>
            <a:r>
              <a:rPr lang="en-US" sz="7200">
                <a:solidFill>
                  <a:srgbClr val="FFFFFF"/>
                </a:solidFill>
                <a:latin typeface="Barlow SemiCondensed Bold"/>
              </a:rPr>
              <a:t>ATUALIZAÇÕES</a:t>
            </a:r>
          </a:p>
        </p:txBody>
      </p:sp>
      <p:sp>
        <p:nvSpPr>
          <p:cNvPr name="Freeform 9" id="9"/>
          <p:cNvSpPr/>
          <p:nvPr/>
        </p:nvSpPr>
        <p:spPr>
          <a:xfrm flipH="false" flipV="false" rot="0">
            <a:off x="1068457"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a:grpSpLocks noChangeAspect="true"/>
          </p:cNvGrpSpPr>
          <p:nvPr/>
        </p:nvGrpSpPr>
        <p:grpSpPr>
          <a:xfrm rot="0">
            <a:off x="14150489" y="419444"/>
            <a:ext cx="5216433" cy="3552853"/>
            <a:chOff x="0" y="0"/>
            <a:chExt cx="5475623" cy="3729384"/>
          </a:xfrm>
        </p:grpSpPr>
        <p:sp>
          <p:nvSpPr>
            <p:cNvPr name="Freeform 11" id="11"/>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12" id="12"/>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a:ln w="12700">
              <a:solidFill>
                <a:srgbClr val="000000"/>
              </a:solidFill>
            </a:ln>
          </p:spPr>
        </p:sp>
      </p:grpSp>
      <p:sp>
        <p:nvSpPr>
          <p:cNvPr name="TextBox 13" id="13"/>
          <p:cNvSpPr txBox="true"/>
          <p:nvPr/>
        </p:nvSpPr>
        <p:spPr>
          <a:xfrm rot="0">
            <a:off x="933737" y="3694115"/>
            <a:ext cx="4991964" cy="537845"/>
          </a:xfrm>
          <a:prstGeom prst="rect">
            <a:avLst/>
          </a:prstGeom>
        </p:spPr>
        <p:txBody>
          <a:bodyPr anchor="t" rtlCol="false" tIns="0" lIns="0" bIns="0" rIns="0">
            <a:spAutoFit/>
          </a:bodyPr>
          <a:lstStyle/>
          <a:p>
            <a:pPr>
              <a:lnSpc>
                <a:spcPts val="4480"/>
              </a:lnSpc>
            </a:pPr>
            <a:r>
              <a:rPr lang="en-US" sz="3200">
                <a:solidFill>
                  <a:srgbClr val="FFFFFF"/>
                </a:solidFill>
                <a:latin typeface="Barlow SemiCondensed Medium"/>
              </a:rPr>
              <a:t>ATUALIZAR JOGADORES</a:t>
            </a:r>
          </a:p>
        </p:txBody>
      </p:sp>
      <p:sp>
        <p:nvSpPr>
          <p:cNvPr name="Freeform 14" id="14"/>
          <p:cNvSpPr/>
          <p:nvPr/>
        </p:nvSpPr>
        <p:spPr>
          <a:xfrm flipH="false" flipV="false" rot="0">
            <a:off x="465400" y="9474590"/>
            <a:ext cx="2591151" cy="634832"/>
          </a:xfrm>
          <a:custGeom>
            <a:avLst/>
            <a:gdLst/>
            <a:ahLst/>
            <a:cxnLst/>
            <a:rect r="r" b="b" t="t" l="l"/>
            <a:pathLst>
              <a:path h="634832" w="2591151">
                <a:moveTo>
                  <a:pt x="0" y="0"/>
                </a:moveTo>
                <a:lnTo>
                  <a:pt x="2591151" y="0"/>
                </a:lnTo>
                <a:lnTo>
                  <a:pt x="2591151" y="634832"/>
                </a:lnTo>
                <a:lnTo>
                  <a:pt x="0" y="634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028785" y="1094052"/>
            <a:ext cx="1480401" cy="457578"/>
          </a:xfrm>
          <a:custGeom>
            <a:avLst/>
            <a:gdLst/>
            <a:ahLst/>
            <a:cxnLst/>
            <a:rect r="r" b="b" t="t" l="l"/>
            <a:pathLst>
              <a:path h="457578" w="1480401">
                <a:moveTo>
                  <a:pt x="0" y="0"/>
                </a:moveTo>
                <a:lnTo>
                  <a:pt x="1480400" y="0"/>
                </a:lnTo>
                <a:lnTo>
                  <a:pt x="1480400" y="457578"/>
                </a:lnTo>
                <a:lnTo>
                  <a:pt x="0" y="4575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860266" y="1201492"/>
            <a:ext cx="2336257"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futAPP</a:t>
            </a:r>
          </a:p>
        </p:txBody>
      </p:sp>
      <p:sp>
        <p:nvSpPr>
          <p:cNvPr name="TextBox 17" id="17"/>
          <p:cNvSpPr txBox="true"/>
          <p:nvPr/>
        </p:nvSpPr>
        <p:spPr>
          <a:xfrm rot="0">
            <a:off x="933737" y="5726616"/>
            <a:ext cx="5649032" cy="537845"/>
          </a:xfrm>
          <a:prstGeom prst="rect">
            <a:avLst/>
          </a:prstGeom>
        </p:spPr>
        <p:txBody>
          <a:bodyPr anchor="t" rtlCol="false" tIns="0" lIns="0" bIns="0" rIns="0">
            <a:spAutoFit/>
          </a:bodyPr>
          <a:lstStyle/>
          <a:p>
            <a:pPr>
              <a:lnSpc>
                <a:spcPts val="4480"/>
              </a:lnSpc>
            </a:pPr>
            <a:r>
              <a:rPr lang="en-US" sz="3200">
                <a:solidFill>
                  <a:srgbClr val="FFFFFF"/>
                </a:solidFill>
                <a:latin typeface="Barlow SemiCondensed Medium"/>
              </a:rPr>
              <a:t>ATUALIZAR DADOS DO CLUBE</a:t>
            </a:r>
          </a:p>
        </p:txBody>
      </p:sp>
      <p:grpSp>
        <p:nvGrpSpPr>
          <p:cNvPr name="Group 18" id="18"/>
          <p:cNvGrpSpPr/>
          <p:nvPr/>
        </p:nvGrpSpPr>
        <p:grpSpPr>
          <a:xfrm rot="0">
            <a:off x="884857" y="4724542"/>
            <a:ext cx="10112211" cy="554399"/>
            <a:chOff x="0" y="0"/>
            <a:chExt cx="13013360" cy="713454"/>
          </a:xfrm>
        </p:grpSpPr>
        <p:sp>
          <p:nvSpPr>
            <p:cNvPr name="Freeform 19" id="19"/>
            <p:cNvSpPr/>
            <p:nvPr/>
          </p:nvSpPr>
          <p:spPr>
            <a:xfrm flipH="false" flipV="false" rot="0">
              <a:off x="0" y="0"/>
              <a:ext cx="13013361" cy="713454"/>
            </a:xfrm>
            <a:custGeom>
              <a:avLst/>
              <a:gdLst/>
              <a:ahLst/>
              <a:cxnLst/>
              <a:rect r="r" b="b" t="t" l="l"/>
              <a:pathLst>
                <a:path h="713454" w="13013361">
                  <a:moveTo>
                    <a:pt x="12888900" y="713454"/>
                  </a:moveTo>
                  <a:lnTo>
                    <a:pt x="124460" y="713454"/>
                  </a:lnTo>
                  <a:cubicBezTo>
                    <a:pt x="55880" y="713454"/>
                    <a:pt x="0" y="657574"/>
                    <a:pt x="0" y="588994"/>
                  </a:cubicBezTo>
                  <a:lnTo>
                    <a:pt x="0" y="124460"/>
                  </a:lnTo>
                  <a:cubicBezTo>
                    <a:pt x="0" y="55880"/>
                    <a:pt x="55880" y="0"/>
                    <a:pt x="124460" y="0"/>
                  </a:cubicBezTo>
                  <a:lnTo>
                    <a:pt x="12888900" y="0"/>
                  </a:lnTo>
                  <a:cubicBezTo>
                    <a:pt x="12957480" y="0"/>
                    <a:pt x="13013361" y="55880"/>
                    <a:pt x="13013361" y="124460"/>
                  </a:cubicBezTo>
                  <a:lnTo>
                    <a:pt x="13013361" y="588994"/>
                  </a:lnTo>
                  <a:cubicBezTo>
                    <a:pt x="13013361" y="657574"/>
                    <a:pt x="12957480" y="713454"/>
                    <a:pt x="12888900" y="713454"/>
                  </a:cubicBezTo>
                  <a:close/>
                </a:path>
              </a:pathLst>
            </a:custGeom>
            <a:solidFill>
              <a:srgbClr val="FFFFFF"/>
            </a:solidFill>
          </p:spPr>
        </p:sp>
      </p:grpSp>
      <p:sp>
        <p:nvSpPr>
          <p:cNvPr name="TextBox 20" id="20"/>
          <p:cNvSpPr txBox="true"/>
          <p:nvPr/>
        </p:nvSpPr>
        <p:spPr>
          <a:xfrm rot="0">
            <a:off x="946788" y="4298635"/>
            <a:ext cx="6512429" cy="412750"/>
          </a:xfrm>
          <a:prstGeom prst="rect">
            <a:avLst/>
          </a:prstGeom>
        </p:spPr>
        <p:txBody>
          <a:bodyPr anchor="t" rtlCol="false" tIns="0" lIns="0" bIns="0" rIns="0">
            <a:spAutoFit/>
          </a:bodyPr>
          <a:lstStyle/>
          <a:p>
            <a:pPr>
              <a:lnSpc>
                <a:spcPts val="3499"/>
              </a:lnSpc>
            </a:pPr>
            <a:r>
              <a:rPr lang="en-US" sz="2499">
                <a:solidFill>
                  <a:srgbClr val="CF152B"/>
                </a:solidFill>
                <a:latin typeface="Montserrat Medium Italics"/>
              </a:rPr>
              <a:t>*escolha o campo que deseja atualizar*</a:t>
            </a:r>
          </a:p>
        </p:txBody>
      </p:sp>
      <p:sp>
        <p:nvSpPr>
          <p:cNvPr name="TextBox 21" id="21"/>
          <p:cNvSpPr txBox="true"/>
          <p:nvPr/>
        </p:nvSpPr>
        <p:spPr>
          <a:xfrm rot="0">
            <a:off x="1022985" y="4776316"/>
            <a:ext cx="10746000" cy="412750"/>
          </a:xfrm>
          <a:prstGeom prst="rect">
            <a:avLst/>
          </a:prstGeom>
        </p:spPr>
        <p:txBody>
          <a:bodyPr anchor="t" rtlCol="false" tIns="0" lIns="0" bIns="0" rIns="0">
            <a:spAutoFit/>
          </a:bodyPr>
          <a:lstStyle/>
          <a:p>
            <a:pPr>
              <a:lnSpc>
                <a:spcPts val="3499"/>
              </a:lnSpc>
            </a:pPr>
            <a:r>
              <a:rPr lang="en-US" sz="2499">
                <a:solidFill>
                  <a:srgbClr val="CF152B"/>
                </a:solidFill>
                <a:latin typeface="Montserrat Medium Italics"/>
              </a:rPr>
              <a:t>Nome do Jogador/ Idade/ altura/ Pé/ Camisa/ Nacionalidade</a:t>
            </a:r>
          </a:p>
        </p:txBody>
      </p:sp>
      <p:grpSp>
        <p:nvGrpSpPr>
          <p:cNvPr name="Group 22" id="22"/>
          <p:cNvGrpSpPr/>
          <p:nvPr/>
        </p:nvGrpSpPr>
        <p:grpSpPr>
          <a:xfrm rot="0">
            <a:off x="884857" y="6715378"/>
            <a:ext cx="10112211" cy="554399"/>
            <a:chOff x="0" y="0"/>
            <a:chExt cx="13013360" cy="713454"/>
          </a:xfrm>
        </p:grpSpPr>
        <p:sp>
          <p:nvSpPr>
            <p:cNvPr name="Freeform 23" id="23"/>
            <p:cNvSpPr/>
            <p:nvPr/>
          </p:nvSpPr>
          <p:spPr>
            <a:xfrm flipH="false" flipV="false" rot="0">
              <a:off x="0" y="0"/>
              <a:ext cx="13013361" cy="713454"/>
            </a:xfrm>
            <a:custGeom>
              <a:avLst/>
              <a:gdLst/>
              <a:ahLst/>
              <a:cxnLst/>
              <a:rect r="r" b="b" t="t" l="l"/>
              <a:pathLst>
                <a:path h="713454" w="13013361">
                  <a:moveTo>
                    <a:pt x="12888900" y="713454"/>
                  </a:moveTo>
                  <a:lnTo>
                    <a:pt x="124460" y="713454"/>
                  </a:lnTo>
                  <a:cubicBezTo>
                    <a:pt x="55880" y="713454"/>
                    <a:pt x="0" y="657574"/>
                    <a:pt x="0" y="588994"/>
                  </a:cubicBezTo>
                  <a:lnTo>
                    <a:pt x="0" y="124460"/>
                  </a:lnTo>
                  <a:cubicBezTo>
                    <a:pt x="0" y="55880"/>
                    <a:pt x="55880" y="0"/>
                    <a:pt x="124460" y="0"/>
                  </a:cubicBezTo>
                  <a:lnTo>
                    <a:pt x="12888900" y="0"/>
                  </a:lnTo>
                  <a:cubicBezTo>
                    <a:pt x="12957480" y="0"/>
                    <a:pt x="13013361" y="55880"/>
                    <a:pt x="13013361" y="124460"/>
                  </a:cubicBezTo>
                  <a:lnTo>
                    <a:pt x="13013361" y="588994"/>
                  </a:lnTo>
                  <a:cubicBezTo>
                    <a:pt x="13013361" y="657574"/>
                    <a:pt x="12957480" y="713454"/>
                    <a:pt x="12888900" y="713454"/>
                  </a:cubicBezTo>
                  <a:close/>
                </a:path>
              </a:pathLst>
            </a:custGeom>
            <a:solidFill>
              <a:srgbClr val="FFFFFF"/>
            </a:solidFill>
          </p:spPr>
        </p:sp>
      </p:grpSp>
      <p:sp>
        <p:nvSpPr>
          <p:cNvPr name="TextBox 24" id="24"/>
          <p:cNvSpPr txBox="true"/>
          <p:nvPr/>
        </p:nvSpPr>
        <p:spPr>
          <a:xfrm rot="0">
            <a:off x="946788" y="6289472"/>
            <a:ext cx="6512429" cy="412750"/>
          </a:xfrm>
          <a:prstGeom prst="rect">
            <a:avLst/>
          </a:prstGeom>
        </p:spPr>
        <p:txBody>
          <a:bodyPr anchor="t" rtlCol="false" tIns="0" lIns="0" bIns="0" rIns="0">
            <a:spAutoFit/>
          </a:bodyPr>
          <a:lstStyle/>
          <a:p>
            <a:pPr>
              <a:lnSpc>
                <a:spcPts val="3499"/>
              </a:lnSpc>
            </a:pPr>
            <a:r>
              <a:rPr lang="en-US" sz="2499">
                <a:solidFill>
                  <a:srgbClr val="CF152B"/>
                </a:solidFill>
                <a:latin typeface="Montserrat Medium Italics"/>
              </a:rPr>
              <a:t>*escolha o campo que deseja atualizar*</a:t>
            </a:r>
          </a:p>
        </p:txBody>
      </p:sp>
      <p:sp>
        <p:nvSpPr>
          <p:cNvPr name="TextBox 25" id="25"/>
          <p:cNvSpPr txBox="true"/>
          <p:nvPr/>
        </p:nvSpPr>
        <p:spPr>
          <a:xfrm rot="0">
            <a:off x="1022985" y="6767153"/>
            <a:ext cx="10746000" cy="412750"/>
          </a:xfrm>
          <a:prstGeom prst="rect">
            <a:avLst/>
          </a:prstGeom>
        </p:spPr>
        <p:txBody>
          <a:bodyPr anchor="t" rtlCol="false" tIns="0" lIns="0" bIns="0" rIns="0">
            <a:spAutoFit/>
          </a:bodyPr>
          <a:lstStyle/>
          <a:p>
            <a:pPr>
              <a:lnSpc>
                <a:spcPts val="3499"/>
              </a:lnSpc>
            </a:pPr>
            <a:r>
              <a:rPr lang="en-US" sz="2499">
                <a:solidFill>
                  <a:srgbClr val="CF152B"/>
                </a:solidFill>
                <a:latin typeface="Montserrat Medium Italics"/>
              </a:rPr>
              <a:t>Nome do Clube/ Estádio/ Cidade/Treinador</a:t>
            </a:r>
          </a:p>
        </p:txBody>
      </p:sp>
      <p:sp>
        <p:nvSpPr>
          <p:cNvPr name="TextBox 26" id="26"/>
          <p:cNvSpPr txBox="true"/>
          <p:nvPr/>
        </p:nvSpPr>
        <p:spPr>
          <a:xfrm rot="0">
            <a:off x="933737" y="7469802"/>
            <a:ext cx="5649032" cy="537845"/>
          </a:xfrm>
          <a:prstGeom prst="rect">
            <a:avLst/>
          </a:prstGeom>
        </p:spPr>
        <p:txBody>
          <a:bodyPr anchor="t" rtlCol="false" tIns="0" lIns="0" bIns="0" rIns="0">
            <a:spAutoFit/>
          </a:bodyPr>
          <a:lstStyle/>
          <a:p>
            <a:pPr>
              <a:lnSpc>
                <a:spcPts val="4480"/>
              </a:lnSpc>
            </a:pPr>
            <a:r>
              <a:rPr lang="en-US" sz="3200">
                <a:solidFill>
                  <a:srgbClr val="FFFFFF"/>
                </a:solidFill>
                <a:latin typeface="Barlow SemiCondensed Medium"/>
              </a:rPr>
              <a:t>REMOVER JOGADOR</a:t>
            </a:r>
          </a:p>
        </p:txBody>
      </p:sp>
      <p:sp>
        <p:nvSpPr>
          <p:cNvPr name="TextBox 27" id="27"/>
          <p:cNvSpPr txBox="true"/>
          <p:nvPr/>
        </p:nvSpPr>
        <p:spPr>
          <a:xfrm rot="0">
            <a:off x="1022985" y="7969547"/>
            <a:ext cx="6512429" cy="412750"/>
          </a:xfrm>
          <a:prstGeom prst="rect">
            <a:avLst/>
          </a:prstGeom>
        </p:spPr>
        <p:txBody>
          <a:bodyPr anchor="t" rtlCol="false" tIns="0" lIns="0" bIns="0" rIns="0">
            <a:spAutoFit/>
          </a:bodyPr>
          <a:lstStyle/>
          <a:p>
            <a:pPr>
              <a:lnSpc>
                <a:spcPts val="3499"/>
              </a:lnSpc>
            </a:pPr>
            <a:r>
              <a:rPr lang="en-US" sz="2499">
                <a:solidFill>
                  <a:srgbClr val="CF152B"/>
                </a:solidFill>
                <a:latin typeface="Montserrat Medium Italics"/>
              </a:rPr>
              <a:t>*escolha o jogador que deseja remover*</a:t>
            </a:r>
          </a:p>
        </p:txBody>
      </p:sp>
      <p:grpSp>
        <p:nvGrpSpPr>
          <p:cNvPr name="Group 28" id="28"/>
          <p:cNvGrpSpPr/>
          <p:nvPr/>
        </p:nvGrpSpPr>
        <p:grpSpPr>
          <a:xfrm rot="0">
            <a:off x="869595" y="8382298"/>
            <a:ext cx="10112211" cy="554399"/>
            <a:chOff x="0" y="0"/>
            <a:chExt cx="13013360" cy="713454"/>
          </a:xfrm>
        </p:grpSpPr>
        <p:sp>
          <p:nvSpPr>
            <p:cNvPr name="Freeform 29" id="29"/>
            <p:cNvSpPr/>
            <p:nvPr/>
          </p:nvSpPr>
          <p:spPr>
            <a:xfrm flipH="false" flipV="false" rot="0">
              <a:off x="0" y="0"/>
              <a:ext cx="13013361" cy="713454"/>
            </a:xfrm>
            <a:custGeom>
              <a:avLst/>
              <a:gdLst/>
              <a:ahLst/>
              <a:cxnLst/>
              <a:rect r="r" b="b" t="t" l="l"/>
              <a:pathLst>
                <a:path h="713454" w="13013361">
                  <a:moveTo>
                    <a:pt x="12888900" y="713454"/>
                  </a:moveTo>
                  <a:lnTo>
                    <a:pt x="124460" y="713454"/>
                  </a:lnTo>
                  <a:cubicBezTo>
                    <a:pt x="55880" y="713454"/>
                    <a:pt x="0" y="657574"/>
                    <a:pt x="0" y="588994"/>
                  </a:cubicBezTo>
                  <a:lnTo>
                    <a:pt x="0" y="124460"/>
                  </a:lnTo>
                  <a:cubicBezTo>
                    <a:pt x="0" y="55880"/>
                    <a:pt x="55880" y="0"/>
                    <a:pt x="124460" y="0"/>
                  </a:cubicBezTo>
                  <a:lnTo>
                    <a:pt x="12888900" y="0"/>
                  </a:lnTo>
                  <a:cubicBezTo>
                    <a:pt x="12957480" y="0"/>
                    <a:pt x="13013361" y="55880"/>
                    <a:pt x="13013361" y="124460"/>
                  </a:cubicBezTo>
                  <a:lnTo>
                    <a:pt x="13013361" y="588994"/>
                  </a:lnTo>
                  <a:cubicBezTo>
                    <a:pt x="13013361" y="657574"/>
                    <a:pt x="12957480" y="713454"/>
                    <a:pt x="12888900" y="713454"/>
                  </a:cubicBezTo>
                  <a:close/>
                </a:path>
              </a:pathLst>
            </a:custGeom>
            <a:solidFill>
              <a:srgbClr val="FFFFFF"/>
            </a:solidFill>
          </p:spPr>
        </p:sp>
      </p:grpSp>
      <p:sp>
        <p:nvSpPr>
          <p:cNvPr name="TextBox 30" id="30"/>
          <p:cNvSpPr txBox="true"/>
          <p:nvPr/>
        </p:nvSpPr>
        <p:spPr>
          <a:xfrm rot="0">
            <a:off x="1022985" y="8448973"/>
            <a:ext cx="10746000" cy="412750"/>
          </a:xfrm>
          <a:prstGeom prst="rect">
            <a:avLst/>
          </a:prstGeom>
        </p:spPr>
        <p:txBody>
          <a:bodyPr anchor="t" rtlCol="false" tIns="0" lIns="0" bIns="0" rIns="0">
            <a:spAutoFit/>
          </a:bodyPr>
          <a:lstStyle/>
          <a:p>
            <a:pPr>
              <a:lnSpc>
                <a:spcPts val="3499"/>
              </a:lnSpc>
            </a:pPr>
            <a:r>
              <a:rPr lang="en-US" sz="2499">
                <a:solidFill>
                  <a:srgbClr val="CF152B"/>
                </a:solidFill>
                <a:latin typeface="Montserrat Medium Italics"/>
              </a:rPr>
              <a:t>Nome do jogador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sp>
        <p:nvSpPr>
          <p:cNvPr name="AutoShape 2" id="2"/>
          <p:cNvSpPr/>
          <p:nvPr/>
        </p:nvSpPr>
        <p:spPr>
          <a:xfrm rot="1797564">
            <a:off x="16353693" y="3109148"/>
            <a:ext cx="1657066" cy="8239012"/>
          </a:xfrm>
          <a:prstGeom prst="rect">
            <a:avLst/>
          </a:prstGeom>
          <a:solidFill>
            <a:srgbClr val="CF152B"/>
          </a:solidFill>
        </p:spPr>
      </p:sp>
      <p:sp>
        <p:nvSpPr>
          <p:cNvPr name="Freeform 3" id="3"/>
          <p:cNvSpPr/>
          <p:nvPr/>
        </p:nvSpPr>
        <p:spPr>
          <a:xfrm flipH="false" flipV="false" rot="0">
            <a:off x="1028700"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1039823" y="2108116"/>
            <a:ext cx="1158746" cy="0"/>
          </a:xfrm>
          <a:prstGeom prst="line">
            <a:avLst/>
          </a:prstGeom>
          <a:ln cap="flat" w="47625">
            <a:solidFill>
              <a:srgbClr val="CF152B"/>
            </a:solidFill>
            <a:prstDash val="solid"/>
            <a:headEnd type="none" len="sm" w="sm"/>
            <a:tailEnd type="none" len="sm" w="sm"/>
          </a:ln>
        </p:spPr>
      </p:sp>
      <p:grpSp>
        <p:nvGrpSpPr>
          <p:cNvPr name="Group 5" id="5"/>
          <p:cNvGrpSpPr/>
          <p:nvPr/>
        </p:nvGrpSpPr>
        <p:grpSpPr>
          <a:xfrm rot="0">
            <a:off x="807851" y="4608074"/>
            <a:ext cx="5941801" cy="5012939"/>
            <a:chOff x="0" y="0"/>
            <a:chExt cx="1564919" cy="1320280"/>
          </a:xfrm>
        </p:grpSpPr>
        <p:sp>
          <p:nvSpPr>
            <p:cNvPr name="Freeform 6" id="6"/>
            <p:cNvSpPr/>
            <p:nvPr/>
          </p:nvSpPr>
          <p:spPr>
            <a:xfrm flipH="false" flipV="false" rot="0">
              <a:off x="0" y="0"/>
              <a:ext cx="1564919" cy="1320280"/>
            </a:xfrm>
            <a:custGeom>
              <a:avLst/>
              <a:gdLst/>
              <a:ahLst/>
              <a:cxnLst/>
              <a:rect r="r" b="b" t="t" l="l"/>
              <a:pathLst>
                <a:path h="1320280" w="1564919">
                  <a:moveTo>
                    <a:pt x="0" y="0"/>
                  </a:moveTo>
                  <a:lnTo>
                    <a:pt x="1564919" y="0"/>
                  </a:lnTo>
                  <a:lnTo>
                    <a:pt x="1564919" y="1320280"/>
                  </a:lnTo>
                  <a:lnTo>
                    <a:pt x="0" y="1320280"/>
                  </a:lnTo>
                  <a:close/>
                </a:path>
              </a:pathLst>
            </a:custGeom>
            <a:solidFill>
              <a:srgbClr val="CF152B"/>
            </a:solidFill>
          </p:spPr>
        </p:sp>
        <p:sp>
          <p:nvSpPr>
            <p:cNvPr name="TextBox 7" id="7"/>
            <p:cNvSpPr txBox="true"/>
            <p:nvPr/>
          </p:nvSpPr>
          <p:spPr>
            <a:xfrm>
              <a:off x="0" y="-9525"/>
              <a:ext cx="1564919" cy="1329805"/>
            </a:xfrm>
            <a:prstGeom prst="rect">
              <a:avLst/>
            </a:prstGeom>
          </p:spPr>
          <p:txBody>
            <a:bodyPr anchor="ctr" rtlCol="false" tIns="50800" lIns="50800" bIns="50800" rIns="50800"/>
            <a:lstStyle/>
            <a:p>
              <a:pPr algn="ctr">
                <a:lnSpc>
                  <a:spcPts val="103"/>
                </a:lnSpc>
              </a:pPr>
            </a:p>
          </p:txBody>
        </p:sp>
      </p:grpSp>
      <p:grpSp>
        <p:nvGrpSpPr>
          <p:cNvPr name="Group 8" id="8"/>
          <p:cNvGrpSpPr/>
          <p:nvPr/>
        </p:nvGrpSpPr>
        <p:grpSpPr>
          <a:xfrm rot="0">
            <a:off x="7885996" y="4605992"/>
            <a:ext cx="5941801" cy="5012939"/>
            <a:chOff x="0" y="0"/>
            <a:chExt cx="1564919" cy="1320280"/>
          </a:xfrm>
        </p:grpSpPr>
        <p:sp>
          <p:nvSpPr>
            <p:cNvPr name="Freeform 9" id="9"/>
            <p:cNvSpPr/>
            <p:nvPr/>
          </p:nvSpPr>
          <p:spPr>
            <a:xfrm flipH="false" flipV="false" rot="0">
              <a:off x="0" y="0"/>
              <a:ext cx="1564919" cy="1320280"/>
            </a:xfrm>
            <a:custGeom>
              <a:avLst/>
              <a:gdLst/>
              <a:ahLst/>
              <a:cxnLst/>
              <a:rect r="r" b="b" t="t" l="l"/>
              <a:pathLst>
                <a:path h="1320280" w="1564919">
                  <a:moveTo>
                    <a:pt x="0" y="0"/>
                  </a:moveTo>
                  <a:lnTo>
                    <a:pt x="1564919" y="0"/>
                  </a:lnTo>
                  <a:lnTo>
                    <a:pt x="1564919" y="1320280"/>
                  </a:lnTo>
                  <a:lnTo>
                    <a:pt x="0" y="1320280"/>
                  </a:lnTo>
                  <a:close/>
                </a:path>
              </a:pathLst>
            </a:custGeom>
            <a:solidFill>
              <a:srgbClr val="CF152B"/>
            </a:solidFill>
          </p:spPr>
        </p:sp>
        <p:sp>
          <p:nvSpPr>
            <p:cNvPr name="TextBox 10" id="10"/>
            <p:cNvSpPr txBox="true"/>
            <p:nvPr/>
          </p:nvSpPr>
          <p:spPr>
            <a:xfrm>
              <a:off x="0" y="-9525"/>
              <a:ext cx="1564919" cy="1329805"/>
            </a:xfrm>
            <a:prstGeom prst="rect">
              <a:avLst/>
            </a:prstGeom>
          </p:spPr>
          <p:txBody>
            <a:bodyPr anchor="ctr" rtlCol="false" tIns="50800" lIns="50800" bIns="50800" rIns="50800"/>
            <a:lstStyle/>
            <a:p>
              <a:pPr algn="ctr">
                <a:lnSpc>
                  <a:spcPts val="103"/>
                </a:lnSpc>
              </a:pPr>
            </a:p>
          </p:txBody>
        </p:sp>
      </p:grpSp>
      <p:sp>
        <p:nvSpPr>
          <p:cNvPr name="Freeform 11" id="11"/>
          <p:cNvSpPr/>
          <p:nvPr/>
        </p:nvSpPr>
        <p:spPr>
          <a:xfrm flipH="false" flipV="false" rot="0">
            <a:off x="14964142" y="4249263"/>
            <a:ext cx="1480401" cy="457578"/>
          </a:xfrm>
          <a:custGeom>
            <a:avLst/>
            <a:gdLst/>
            <a:ahLst/>
            <a:cxnLst/>
            <a:rect r="r" b="b" t="t" l="l"/>
            <a:pathLst>
              <a:path h="457578" w="1480401">
                <a:moveTo>
                  <a:pt x="0" y="0"/>
                </a:moveTo>
                <a:lnTo>
                  <a:pt x="1480400" y="0"/>
                </a:lnTo>
                <a:lnTo>
                  <a:pt x="1480400" y="457578"/>
                </a:lnTo>
                <a:lnTo>
                  <a:pt x="0" y="457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25624" y="5103374"/>
            <a:ext cx="3168396" cy="4114800"/>
          </a:xfrm>
          <a:custGeom>
            <a:avLst/>
            <a:gdLst/>
            <a:ahLst/>
            <a:cxnLst/>
            <a:rect r="r" b="b" t="t" l="l"/>
            <a:pathLst>
              <a:path h="4114800" w="3168396">
                <a:moveTo>
                  <a:pt x="0" y="0"/>
                </a:moveTo>
                <a:lnTo>
                  <a:pt x="3168396" y="0"/>
                </a:lnTo>
                <a:lnTo>
                  <a:pt x="316839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8649602" y="4826124"/>
            <a:ext cx="3857625" cy="4114800"/>
          </a:xfrm>
          <a:custGeom>
            <a:avLst/>
            <a:gdLst/>
            <a:ahLst/>
            <a:cxnLst/>
            <a:rect r="r" b="b" t="t" l="l"/>
            <a:pathLst>
              <a:path h="4114800" w="3857625">
                <a:moveTo>
                  <a:pt x="0" y="0"/>
                </a:moveTo>
                <a:lnTo>
                  <a:pt x="3857625" y="0"/>
                </a:lnTo>
                <a:lnTo>
                  <a:pt x="385762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807851" y="2393475"/>
            <a:ext cx="7293125" cy="1024890"/>
          </a:xfrm>
          <a:prstGeom prst="rect">
            <a:avLst/>
          </a:prstGeom>
        </p:spPr>
        <p:txBody>
          <a:bodyPr anchor="t" rtlCol="false" tIns="0" lIns="0" bIns="0" rIns="0">
            <a:spAutoFit/>
          </a:bodyPr>
          <a:lstStyle/>
          <a:p>
            <a:pPr>
              <a:lnSpc>
                <a:spcPts val="7920"/>
              </a:lnSpc>
            </a:pPr>
            <a:r>
              <a:rPr lang="en-US" sz="7200">
                <a:solidFill>
                  <a:srgbClr val="FFFFFF"/>
                </a:solidFill>
                <a:latin typeface="Barlow SemiCondensed Bold"/>
              </a:rPr>
              <a:t>LISTAGEM</a:t>
            </a:r>
          </a:p>
        </p:txBody>
      </p:sp>
      <p:sp>
        <p:nvSpPr>
          <p:cNvPr name="TextBox 15" id="15"/>
          <p:cNvSpPr txBox="true"/>
          <p:nvPr/>
        </p:nvSpPr>
        <p:spPr>
          <a:xfrm rot="0">
            <a:off x="1028700" y="9697214"/>
            <a:ext cx="6093702" cy="266859"/>
          </a:xfrm>
          <a:prstGeom prst="rect">
            <a:avLst/>
          </a:prstGeom>
        </p:spPr>
        <p:txBody>
          <a:bodyPr anchor="t" rtlCol="false" tIns="0" lIns="0" bIns="0" rIns="0">
            <a:spAutoFit/>
          </a:bodyPr>
          <a:lstStyle/>
          <a:p>
            <a:pPr>
              <a:lnSpc>
                <a:spcPts val="2123"/>
              </a:lnSpc>
            </a:pPr>
            <a:r>
              <a:rPr lang="en-US" sz="1516">
                <a:solidFill>
                  <a:srgbClr val="FFFFFF"/>
                </a:solidFill>
                <a:latin typeface="Montserrat"/>
              </a:rPr>
              <a:t>EXIBE LISTA DE TODOS OS JOGADORES CADASTRADOS</a:t>
            </a:r>
          </a:p>
        </p:txBody>
      </p:sp>
      <p:sp>
        <p:nvSpPr>
          <p:cNvPr name="TextBox 16" id="16"/>
          <p:cNvSpPr txBox="true"/>
          <p:nvPr/>
        </p:nvSpPr>
        <p:spPr>
          <a:xfrm rot="0">
            <a:off x="807851" y="3951765"/>
            <a:ext cx="5092002" cy="537845"/>
          </a:xfrm>
          <a:prstGeom prst="rect">
            <a:avLst/>
          </a:prstGeom>
        </p:spPr>
        <p:txBody>
          <a:bodyPr anchor="t" rtlCol="false" tIns="0" lIns="0" bIns="0" rIns="0">
            <a:spAutoFit/>
          </a:bodyPr>
          <a:lstStyle/>
          <a:p>
            <a:pPr algn="just">
              <a:lnSpc>
                <a:spcPts val="4480"/>
              </a:lnSpc>
            </a:pPr>
            <a:r>
              <a:rPr lang="en-US" sz="3200">
                <a:solidFill>
                  <a:srgbClr val="FFFFFF"/>
                </a:solidFill>
                <a:latin typeface="Barlow SemiCondensed Medium"/>
              </a:rPr>
              <a:t>LISTAR JOGADORES</a:t>
            </a:r>
          </a:p>
        </p:txBody>
      </p:sp>
      <p:sp>
        <p:nvSpPr>
          <p:cNvPr name="TextBox 17" id="17"/>
          <p:cNvSpPr txBox="true"/>
          <p:nvPr/>
        </p:nvSpPr>
        <p:spPr>
          <a:xfrm rot="0">
            <a:off x="7885996" y="3951765"/>
            <a:ext cx="3030990" cy="537845"/>
          </a:xfrm>
          <a:prstGeom prst="rect">
            <a:avLst/>
          </a:prstGeom>
        </p:spPr>
        <p:txBody>
          <a:bodyPr anchor="t" rtlCol="false" tIns="0" lIns="0" bIns="0" rIns="0">
            <a:spAutoFit/>
          </a:bodyPr>
          <a:lstStyle/>
          <a:p>
            <a:pPr algn="just">
              <a:lnSpc>
                <a:spcPts val="4480"/>
              </a:lnSpc>
            </a:pPr>
            <a:r>
              <a:rPr lang="en-US" sz="3200">
                <a:solidFill>
                  <a:srgbClr val="FFFFFF"/>
                </a:solidFill>
                <a:latin typeface="Barlow SemiCondensed Medium"/>
              </a:rPr>
              <a:t>LISTAR CLUBES</a:t>
            </a:r>
          </a:p>
        </p:txBody>
      </p:sp>
      <p:sp>
        <p:nvSpPr>
          <p:cNvPr name="TextBox 18" id="18"/>
          <p:cNvSpPr txBox="true"/>
          <p:nvPr/>
        </p:nvSpPr>
        <p:spPr>
          <a:xfrm rot="0">
            <a:off x="1860266" y="1201492"/>
            <a:ext cx="2336257"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futAPP</a:t>
            </a:r>
          </a:p>
        </p:txBody>
      </p:sp>
      <p:sp>
        <p:nvSpPr>
          <p:cNvPr name="TextBox 19" id="19"/>
          <p:cNvSpPr txBox="true"/>
          <p:nvPr/>
        </p:nvSpPr>
        <p:spPr>
          <a:xfrm rot="0">
            <a:off x="8079660" y="9697214"/>
            <a:ext cx="6650667" cy="266859"/>
          </a:xfrm>
          <a:prstGeom prst="rect">
            <a:avLst/>
          </a:prstGeom>
        </p:spPr>
        <p:txBody>
          <a:bodyPr anchor="t" rtlCol="false" tIns="0" lIns="0" bIns="0" rIns="0">
            <a:spAutoFit/>
          </a:bodyPr>
          <a:lstStyle/>
          <a:p>
            <a:pPr>
              <a:lnSpc>
                <a:spcPts val="2123"/>
              </a:lnSpc>
            </a:pPr>
            <a:r>
              <a:rPr lang="en-US" sz="1516">
                <a:solidFill>
                  <a:srgbClr val="FFFFFF"/>
                </a:solidFill>
                <a:latin typeface="Montserrat"/>
              </a:rPr>
              <a:t>EXIBE LISTA DE DADOS DE TODOS OS CLUBES CADASTRADOS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sp>
        <p:nvSpPr>
          <p:cNvPr name="Freeform 2" id="2"/>
          <p:cNvSpPr/>
          <p:nvPr/>
        </p:nvSpPr>
        <p:spPr>
          <a:xfrm flipH="false" flipV="false" rot="0">
            <a:off x="1068457"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2651760" y="8745646"/>
            <a:ext cx="1349279" cy="18240"/>
          </a:xfrm>
          <a:prstGeom prst="line">
            <a:avLst/>
          </a:prstGeom>
          <a:ln cap="flat" w="19050">
            <a:solidFill>
              <a:srgbClr val="CF152B"/>
            </a:solidFill>
            <a:prstDash val="solid"/>
            <a:headEnd type="none" len="sm" w="sm"/>
            <a:tailEnd type="none" len="sm" w="sm"/>
          </a:ln>
        </p:spPr>
      </p:sp>
      <p:sp>
        <p:nvSpPr>
          <p:cNvPr name="AutoShape 4" id="4"/>
          <p:cNvSpPr/>
          <p:nvPr/>
        </p:nvSpPr>
        <p:spPr>
          <a:xfrm rot="1797564">
            <a:off x="10439060" y="-2993420"/>
            <a:ext cx="4785227" cy="16273839"/>
          </a:xfrm>
          <a:prstGeom prst="rect">
            <a:avLst/>
          </a:prstGeom>
          <a:solidFill>
            <a:srgbClr val="CF152B"/>
          </a:solidFill>
        </p:spPr>
      </p:sp>
      <p:grpSp>
        <p:nvGrpSpPr>
          <p:cNvPr name="Group 5" id="5"/>
          <p:cNvGrpSpPr>
            <a:grpSpLocks noChangeAspect="true"/>
          </p:cNvGrpSpPr>
          <p:nvPr/>
        </p:nvGrpSpPr>
        <p:grpSpPr>
          <a:xfrm rot="0">
            <a:off x="8642313" y="-144983"/>
            <a:ext cx="15529502" cy="10576965"/>
            <a:chOff x="0" y="0"/>
            <a:chExt cx="5475623" cy="3729384"/>
          </a:xfrm>
        </p:grpSpPr>
        <p:sp>
          <p:nvSpPr>
            <p:cNvPr name="Freeform 6" id="6"/>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7" id="7"/>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4"/>
              <a:stretch>
                <a:fillRect l="-10469" t="0" r="0" b="0"/>
              </a:stretch>
            </a:blipFill>
          </p:spPr>
        </p:sp>
      </p:grpSp>
      <p:sp>
        <p:nvSpPr>
          <p:cNvPr name="TextBox 8" id="8"/>
          <p:cNvSpPr txBox="true"/>
          <p:nvPr/>
        </p:nvSpPr>
        <p:spPr>
          <a:xfrm rot="0">
            <a:off x="640078" y="2062309"/>
            <a:ext cx="7846150" cy="2717800"/>
          </a:xfrm>
          <a:prstGeom prst="rect">
            <a:avLst/>
          </a:prstGeom>
        </p:spPr>
        <p:txBody>
          <a:bodyPr anchor="t" rtlCol="false" tIns="0" lIns="0" bIns="0" rIns="0">
            <a:spAutoFit/>
          </a:bodyPr>
          <a:lstStyle/>
          <a:p>
            <a:pPr>
              <a:lnSpc>
                <a:spcPts val="20899"/>
              </a:lnSpc>
            </a:pPr>
            <a:r>
              <a:rPr lang="en-US" sz="18999">
                <a:solidFill>
                  <a:srgbClr val="FFFFFF"/>
                </a:solidFill>
                <a:latin typeface="Barlow SemiCondensed Bold"/>
              </a:rPr>
              <a:t>THANK</a:t>
            </a:r>
          </a:p>
        </p:txBody>
      </p:sp>
      <p:sp>
        <p:nvSpPr>
          <p:cNvPr name="TextBox 9" id="9"/>
          <p:cNvSpPr txBox="true"/>
          <p:nvPr/>
        </p:nvSpPr>
        <p:spPr>
          <a:xfrm rot="0">
            <a:off x="1028700" y="3870325"/>
            <a:ext cx="7846150" cy="2717800"/>
          </a:xfrm>
          <a:prstGeom prst="rect">
            <a:avLst/>
          </a:prstGeom>
        </p:spPr>
        <p:txBody>
          <a:bodyPr anchor="t" rtlCol="false" tIns="0" lIns="0" bIns="0" rIns="0">
            <a:spAutoFit/>
          </a:bodyPr>
          <a:lstStyle/>
          <a:p>
            <a:pPr>
              <a:lnSpc>
                <a:spcPts val="20899"/>
              </a:lnSpc>
            </a:pPr>
            <a:r>
              <a:rPr lang="en-US" sz="18999">
                <a:solidFill>
                  <a:srgbClr val="CF152B"/>
                </a:solidFill>
                <a:latin typeface="Barlow SemiCondensed Bold"/>
              </a:rPr>
              <a:t>YOU</a:t>
            </a:r>
          </a:p>
        </p:txBody>
      </p:sp>
      <p:grpSp>
        <p:nvGrpSpPr>
          <p:cNvPr name="Group 10" id="10"/>
          <p:cNvGrpSpPr/>
          <p:nvPr/>
        </p:nvGrpSpPr>
        <p:grpSpPr>
          <a:xfrm rot="0">
            <a:off x="1890632" y="8417033"/>
            <a:ext cx="2672521" cy="657225"/>
            <a:chOff x="0" y="0"/>
            <a:chExt cx="3439255" cy="845780"/>
          </a:xfrm>
        </p:grpSpPr>
        <p:sp>
          <p:nvSpPr>
            <p:cNvPr name="Freeform 11" id="11"/>
            <p:cNvSpPr/>
            <p:nvPr/>
          </p:nvSpPr>
          <p:spPr>
            <a:xfrm flipH="false" flipV="false" rot="0">
              <a:off x="0" y="0"/>
              <a:ext cx="3439255" cy="845780"/>
            </a:xfrm>
            <a:custGeom>
              <a:avLst/>
              <a:gdLst/>
              <a:ahLst/>
              <a:cxnLst/>
              <a:rect r="r" b="b" t="t" l="l"/>
              <a:pathLst>
                <a:path h="845780" w="3439255">
                  <a:moveTo>
                    <a:pt x="3314795" y="845780"/>
                  </a:moveTo>
                  <a:lnTo>
                    <a:pt x="124460" y="845780"/>
                  </a:lnTo>
                  <a:cubicBezTo>
                    <a:pt x="55880" y="845780"/>
                    <a:pt x="0" y="789900"/>
                    <a:pt x="0" y="721320"/>
                  </a:cubicBezTo>
                  <a:lnTo>
                    <a:pt x="0" y="124460"/>
                  </a:lnTo>
                  <a:cubicBezTo>
                    <a:pt x="0" y="55880"/>
                    <a:pt x="55880" y="0"/>
                    <a:pt x="124460" y="0"/>
                  </a:cubicBezTo>
                  <a:lnTo>
                    <a:pt x="3314795" y="0"/>
                  </a:lnTo>
                  <a:cubicBezTo>
                    <a:pt x="3383375" y="0"/>
                    <a:pt x="3439255" y="55880"/>
                    <a:pt x="3439255" y="124460"/>
                  </a:cubicBezTo>
                  <a:lnTo>
                    <a:pt x="3439255" y="721320"/>
                  </a:lnTo>
                  <a:cubicBezTo>
                    <a:pt x="3439255" y="789900"/>
                    <a:pt x="3383375" y="845780"/>
                    <a:pt x="3314795" y="845780"/>
                  </a:cubicBezTo>
                  <a:close/>
                </a:path>
              </a:pathLst>
            </a:custGeom>
            <a:solidFill>
              <a:srgbClr val="FFFFFF"/>
            </a:solidFill>
          </p:spPr>
        </p:sp>
      </p:grpSp>
      <p:grpSp>
        <p:nvGrpSpPr>
          <p:cNvPr name="Group 12" id="12"/>
          <p:cNvGrpSpPr/>
          <p:nvPr/>
        </p:nvGrpSpPr>
        <p:grpSpPr>
          <a:xfrm rot="0">
            <a:off x="4001378" y="8512144"/>
            <a:ext cx="466721" cy="467003"/>
            <a:chOff x="0" y="0"/>
            <a:chExt cx="845270" cy="845780"/>
          </a:xfrm>
        </p:grpSpPr>
        <p:sp>
          <p:nvSpPr>
            <p:cNvPr name="Freeform 13" id="13"/>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CF152B"/>
            </a:solidFill>
          </p:spPr>
        </p:sp>
      </p:grpSp>
      <p:sp>
        <p:nvSpPr>
          <p:cNvPr name="Freeform 14" id="14"/>
          <p:cNvSpPr/>
          <p:nvPr/>
        </p:nvSpPr>
        <p:spPr>
          <a:xfrm flipH="false" flipV="false" rot="0">
            <a:off x="4181310" y="8645196"/>
            <a:ext cx="122046" cy="200900"/>
          </a:xfrm>
          <a:custGeom>
            <a:avLst/>
            <a:gdLst/>
            <a:ahLst/>
            <a:cxnLst/>
            <a:rect r="r" b="b" t="t" l="l"/>
            <a:pathLst>
              <a:path h="200900" w="122046">
                <a:moveTo>
                  <a:pt x="0" y="0"/>
                </a:moveTo>
                <a:lnTo>
                  <a:pt x="122047" y="0"/>
                </a:lnTo>
                <a:lnTo>
                  <a:pt x="122047" y="200899"/>
                </a:lnTo>
                <a:lnTo>
                  <a:pt x="0" y="2008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037593" y="8546715"/>
            <a:ext cx="1963446" cy="396240"/>
          </a:xfrm>
          <a:prstGeom prst="rect">
            <a:avLst/>
          </a:prstGeom>
        </p:spPr>
        <p:txBody>
          <a:bodyPr anchor="t" rtlCol="false" tIns="0" lIns="0" bIns="0" rIns="0">
            <a:spAutoFit/>
          </a:bodyPr>
          <a:lstStyle/>
          <a:p>
            <a:pPr algn="ctr">
              <a:lnSpc>
                <a:spcPts val="3359"/>
              </a:lnSpc>
            </a:pPr>
            <a:r>
              <a:rPr lang="en-US" sz="2399" u="sng">
                <a:solidFill>
                  <a:srgbClr val="221E52"/>
                </a:solidFill>
                <a:latin typeface="Montserrat Bold"/>
              </a:rPr>
              <a:t>Github</a:t>
            </a:r>
          </a:p>
        </p:txBody>
      </p:sp>
      <p:sp>
        <p:nvSpPr>
          <p:cNvPr name="TextBox 16" id="16"/>
          <p:cNvSpPr txBox="true"/>
          <p:nvPr/>
        </p:nvSpPr>
        <p:spPr>
          <a:xfrm rot="0">
            <a:off x="1860266" y="7625094"/>
            <a:ext cx="6751681" cy="377190"/>
          </a:xfrm>
          <a:prstGeom prst="rect">
            <a:avLst/>
          </a:prstGeom>
        </p:spPr>
        <p:txBody>
          <a:bodyPr anchor="t" rtlCol="false" tIns="0" lIns="0" bIns="0" rIns="0">
            <a:spAutoFit/>
          </a:bodyPr>
          <a:lstStyle/>
          <a:p>
            <a:pPr>
              <a:lnSpc>
                <a:spcPts val="3150"/>
              </a:lnSpc>
            </a:pPr>
            <a:r>
              <a:rPr lang="en-US" sz="2100">
                <a:solidFill>
                  <a:srgbClr val="FFFFFF"/>
                </a:solidFill>
                <a:latin typeface="Montserrat"/>
              </a:rPr>
              <a:t>Confira nosso repositório no GitHub</a:t>
            </a:r>
          </a:p>
        </p:txBody>
      </p:sp>
      <p:sp>
        <p:nvSpPr>
          <p:cNvPr name="TextBox 17" id="17"/>
          <p:cNvSpPr txBox="true"/>
          <p:nvPr/>
        </p:nvSpPr>
        <p:spPr>
          <a:xfrm rot="0">
            <a:off x="1860266" y="1201492"/>
            <a:ext cx="2336257"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a:rPr>
              <a:t>futAPP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DAF13leG-bg</dc:identifier>
  <dcterms:modified xsi:type="dcterms:W3CDTF">2011-08-01T06:04:30Z</dcterms:modified>
  <cp:revision>1</cp:revision>
  <dc:title>futAPP</dc:title>
</cp:coreProperties>
</file>